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6"/>
  </p:notesMasterIdLst>
  <p:sldIdLst>
    <p:sldId id="323" r:id="rId2"/>
    <p:sldId id="262" r:id="rId3"/>
    <p:sldId id="319" r:id="rId4"/>
    <p:sldId id="316" r:id="rId5"/>
    <p:sldId id="298" r:id="rId6"/>
    <p:sldId id="297" r:id="rId7"/>
    <p:sldId id="299" r:id="rId8"/>
    <p:sldId id="301" r:id="rId9"/>
    <p:sldId id="302" r:id="rId10"/>
    <p:sldId id="337" r:id="rId11"/>
    <p:sldId id="304" r:id="rId12"/>
    <p:sldId id="305" r:id="rId13"/>
    <p:sldId id="307" r:id="rId14"/>
    <p:sldId id="306" r:id="rId15"/>
    <p:sldId id="308" r:id="rId16"/>
    <p:sldId id="309" r:id="rId17"/>
    <p:sldId id="310" r:id="rId18"/>
    <p:sldId id="311" r:id="rId19"/>
    <p:sldId id="312" r:id="rId20"/>
    <p:sldId id="313" r:id="rId21"/>
    <p:sldId id="320" r:id="rId22"/>
    <p:sldId id="266" r:id="rId23"/>
    <p:sldId id="321" r:id="rId24"/>
    <p:sldId id="256" r:id="rId25"/>
    <p:sldId id="257" r:id="rId26"/>
    <p:sldId id="338" r:id="rId27"/>
    <p:sldId id="339" r:id="rId28"/>
    <p:sldId id="324" r:id="rId29"/>
    <p:sldId id="322" r:id="rId30"/>
    <p:sldId id="258" r:id="rId31"/>
    <p:sldId id="325" r:id="rId32"/>
    <p:sldId id="326" r:id="rId33"/>
    <p:sldId id="259" r:id="rId34"/>
    <p:sldId id="260" r:id="rId35"/>
    <p:sldId id="340" r:id="rId36"/>
    <p:sldId id="329" r:id="rId37"/>
    <p:sldId id="330" r:id="rId38"/>
    <p:sldId id="332" r:id="rId39"/>
    <p:sldId id="263" r:id="rId40"/>
    <p:sldId id="333" r:id="rId41"/>
    <p:sldId id="336" r:id="rId42"/>
    <p:sldId id="331" r:id="rId43"/>
    <p:sldId id="261" r:id="rId44"/>
    <p:sldId id="334" r:id="rId45"/>
  </p:sldIdLst>
  <p:sldSz cx="12192000" cy="6858000"/>
  <p:notesSz cx="6858000" cy="9144000"/>
  <p:defaultTextStyle>
    <a:defPPr>
      <a:defRPr lang="en-US"/>
    </a:defPPr>
    <a:lvl1pPr marL="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8EFAA63-B04B-4B50-9D0A-45E4B0D9FFA9}" v="4" dt="2026-09-25T20:42:41.753"/>
    <p1510:client id="{E04539EC-E974-4FD5-A548-D2C613A3AFAA}" v="272" dt="2026-09-25T18:56:19.20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5033" autoAdjust="0"/>
  </p:normalViewPr>
  <p:slideViewPr>
    <p:cSldViewPr snapToGrid="0">
      <p:cViewPr varScale="1">
        <p:scale>
          <a:sx n="95" d="100"/>
          <a:sy n="95" d="100"/>
        </p:scale>
        <p:origin x="16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microsoft.com/office/2015/10/relationships/revisionInfo" Target="revisionInfo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93485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35F66C-31F6-8B46-7515-54CD5486A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19D714B-D9B8-A71F-2B45-5FBA2C2C1C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C4FA7D8-1946-7E12-8448-A3A8E2424C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E84E20-53C4-AC20-E024-E808453A4DE5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129151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2FBC1C-0147-4203-3B7B-78BE9481AF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B389F7-17F3-15AD-CCD9-47973BA8DF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87DCC6E-A115-FCF6-499C-C43681F45D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1B8DDE-61C7-71A7-9E7A-2820B90C7BE6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687912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29094F-44ED-46E6-A51E-52761DD3C88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49077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14137A-E126-AB18-A18C-DE0A4A22B7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F8F970B-A0E1-08C7-EC50-D8A7476C52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ABCD524-0819-D4BB-C3E5-08DE761EA6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6B459E-06A8-331A-91F3-B3EB97B82495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080640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26D8A7-A313-D826-797B-DC710A6F9A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0E5FECB-D40E-0D66-C9FF-F8C4E3E1A6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B2D272A-B505-A61C-AC9E-F3649E416B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FC812A-7B6E-852C-E0BD-6223E30966E6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205577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7E2A84-F413-F6A7-5586-107E37B7FD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8CEE0C-BB98-0557-1E13-35BE657436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8317BDB-9B3E-5796-D550-EBE061D856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9084BE-498B-5435-3A03-D45425592CDB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211866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169F47-2AA5-BDC4-2C7B-E63BCC8728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C3108B0-8FA4-D9D0-4930-D5A461FD49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63F1A53-13CD-2FF7-008C-9A6FDD8B77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0868AB-940B-D80D-1BEA-A38708C356D9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8450862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92DB97-0307-3AC9-5529-0641D87041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D6DAB58-C8D6-5E7D-8C1C-A43D11CD03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98F514A-D96F-4FC4-5506-76188D6EFC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9803CE-C873-792C-368C-DACD5912411B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242615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71F8DD-F50B-A6ED-9965-FECA6981CC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8DFDF30-7531-FA92-52FC-C9056D17A4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3AC606-2E04-F659-F7F5-59C0CD768A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57AFB5-0D97-78A7-53C0-F5018A8ED509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796366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4FD2957-8595-499F-896A-E9A0888D05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C44A184-010C-483F-8B5A-3D1E7E6EF9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81153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CAB4C3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582A2E2-E6DD-4321-B03A-F6C071C1BB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9044" y="753034"/>
            <a:ext cx="6815446" cy="3887390"/>
          </a:xfrm>
        </p:spPr>
        <p:txBody>
          <a:bodyPr anchor="t">
            <a:normAutofit/>
          </a:bodyPr>
          <a:lstStyle>
            <a:lvl1pPr>
              <a:defRPr sz="8500" spc="-20" baseline="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D21B6D9B-E3FB-48D2-A477-5B73E22166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045" y="4640424"/>
            <a:ext cx="6437555" cy="1303176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Picture Placeholder 16">
            <a:extLst>
              <a:ext uri="{FF2B5EF4-FFF2-40B4-BE49-F238E27FC236}">
                <a16:creationId xmlns:a16="http://schemas.microsoft.com/office/drawing/2014/main" id="{38823550-6B12-4BFD-9C91-668B623E353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113533" y="0"/>
            <a:ext cx="4082983" cy="68580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</p:spTree>
    <p:extLst>
      <p:ext uri="{BB962C8B-B14F-4D97-AF65-F5344CB8AC3E}">
        <p14:creationId xmlns:p14="http://schemas.microsoft.com/office/powerpoint/2010/main" val="12957748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4A42DEE-636F-4A79-B56A-5AF989E1FD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504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B75C9195-04C9-4D9A-B613-44A5F5900D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2983" y="194783"/>
            <a:ext cx="9421177" cy="769493"/>
          </a:xfrm>
        </p:spPr>
        <p:txBody>
          <a:bodyPr anchor="ctr"/>
          <a:lstStyle>
            <a:lvl1pPr>
              <a:lnSpc>
                <a:spcPct val="100000"/>
              </a:lnSpc>
              <a:defRPr spc="-2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C5A662A-E279-494E-8389-ADC6E870E38D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931863" y="1695450"/>
            <a:ext cx="10328275" cy="43148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1420B3F9-9DEF-4500-91D7-25F0B5E91F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1168" y="6356350"/>
            <a:ext cx="4837176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>
                <a:solidFill>
                  <a:prstClr val="black"/>
                </a:solidFill>
              </a:rPr>
              <a:t>Presentation title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5E504E9-EAD2-4BE5-9736-CED43FF2455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/>
                </a:solidFill>
              </a:rPr>
              <a:t>20XX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3EB613-AF5E-423F-A78B-94F856BF6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786C7-B8F9-4072-AAAA-17258464D730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95575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5F516FD-E4AF-4BA2-902A-DA46746557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504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F0F480-E13D-4322-ADF4-56769DC5AF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49680" y="190500"/>
            <a:ext cx="10036292" cy="773776"/>
          </a:xfrm>
        </p:spPr>
        <p:txBody>
          <a:bodyPr anchor="ctr"/>
          <a:lstStyle>
            <a:lvl1pPr algn="r">
              <a:lnSpc>
                <a:spcPct val="100000"/>
              </a:lnSpc>
              <a:defRPr spc="-2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2" name="Text Placeholder 30">
            <a:extLst>
              <a:ext uri="{FF2B5EF4-FFF2-40B4-BE49-F238E27FC236}">
                <a16:creationId xmlns:a16="http://schemas.microsoft.com/office/drawing/2014/main" id="{7F0BA818-CA3B-46FD-9A79-7BDC1D9CA71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09243" y="1764139"/>
            <a:ext cx="4756714" cy="5976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4EAD007E-B9BB-4C9F-BDC8-127A77F0F96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209243" y="2374900"/>
            <a:ext cx="4756714" cy="3365500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4" name="Text Placeholder 30">
            <a:extLst>
              <a:ext uri="{FF2B5EF4-FFF2-40B4-BE49-F238E27FC236}">
                <a16:creationId xmlns:a16="http://schemas.microsoft.com/office/drawing/2014/main" id="{9ECBA1DE-781A-4AA7-86CA-0EBE52A9B4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57467" y="1764031"/>
            <a:ext cx="4756714" cy="5976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53A9CA10-3BBC-41E7-A34E-C6CCFEC8205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57467" y="2374900"/>
            <a:ext cx="4756714" cy="3365500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7F3D4E9-1171-434D-AA71-EA27F72E0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1168" y="6356350"/>
            <a:ext cx="4837176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Presentation title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57A29A0D-15CB-4460-9435-7E7D645346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/>
                </a:solidFill>
              </a:rPr>
              <a:t>20XX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8B6F95C2-7834-44D3-B93B-79D944E12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786C7-B8F9-4072-AAAA-17258464D730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87574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1" y="2250891"/>
            <a:ext cx="5194769" cy="557784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194766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6039" y="2250892"/>
            <a:ext cx="5194770" cy="553373"/>
          </a:xfrm>
        </p:spPr>
        <p:txBody>
          <a:bodyPr anchor="ctr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6037" y="2926052"/>
            <a:ext cx="5194771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7839752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72769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4521584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18872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340864"/>
            <a:ext cx="11029615" cy="36344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70E6237-3456-439F-802D-3BA93FC7E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356D3B5-6063-4A89-B88F-9D3043916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5970060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74716EF3-1422-48C0-BC49-14FAC3550F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F2AAFDE-CB45-46CA-8961-8133FCA5F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40767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209C30D-AB58-482B-B553-F71367094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264" y="776941"/>
            <a:ext cx="3209008" cy="5166659"/>
          </a:xfrm>
        </p:spPr>
        <p:txBody>
          <a:bodyPr anchor="b"/>
          <a:lstStyle>
            <a:lvl1pPr>
              <a:defRPr spc="-20" baseline="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D946F5EF-2C45-4A87-A1DD-BD2A6FB91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9277" y="6356350"/>
            <a:ext cx="374904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9" name="Picture Placeholder 16">
            <a:extLst>
              <a:ext uri="{FF2B5EF4-FFF2-40B4-BE49-F238E27FC236}">
                <a16:creationId xmlns:a16="http://schemas.microsoft.com/office/drawing/2014/main" id="{B1A8891C-A2D4-4238-ABCE-62AB3A9121A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076700" y="0"/>
            <a:ext cx="4038600" cy="34290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20" name="Picture Placeholder 16">
            <a:extLst>
              <a:ext uri="{FF2B5EF4-FFF2-40B4-BE49-F238E27FC236}">
                <a16:creationId xmlns:a16="http://schemas.microsoft.com/office/drawing/2014/main" id="{7B51DFB6-C977-4551-BE38-57688D7FF0B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115300" y="0"/>
            <a:ext cx="4076701" cy="34290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24" name="Text Placeholder 21">
            <a:extLst>
              <a:ext uri="{FF2B5EF4-FFF2-40B4-BE49-F238E27FC236}">
                <a16:creationId xmlns:a16="http://schemas.microsoft.com/office/drawing/2014/main" id="{DFCFAED4-0A56-424D-BF74-4051B0BDA9A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64100" y="3841750"/>
            <a:ext cx="6599238" cy="2296083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2000"/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9188F17E-DD3B-4CCC-957F-5A69144884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3448" y="6355080"/>
            <a:ext cx="4352544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/>
                </a:solidFill>
              </a:rPr>
              <a:t>20XX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2A0235C7-971D-4E52-B991-EFA44A9AF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4D815C-8BF3-4ECF-A945-A2A7C2983AF9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57560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8710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illustrations/thumbs-up-smiley-face-emoji-happy-4007573/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youtube.com/watch?v=PqoUG8M0FpA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mazon.com/s?k=european+travel+power+converter&amp;i=tools&amp;crid=1V2S2NQ5VG1CN&amp;sprefix=european+travel+power+converter%2Ctools%2C82&amp;ref=nb_sb_noss_1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sa.gov/travel/security-screening/liquids-aerosols-gels-rule" TargetMode="External"/><Relationship Id="rId2" Type="http://schemas.openxmlformats.org/officeDocument/2006/relationships/hyperlink" Target="https://www.tsa.gov/travel/security-screening/whatcanibring/all?combine=batteries&amp;page=1" TargetMode="External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selectinternationaltours.com/two-minute-travel-tips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s.airfrance.us/information/bagages" TargetMode="Externa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www.aa.com/i18n/travel-info/baggage/baggage.jsp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5.png"/><Relationship Id="rId4" Type="http://schemas.openxmlformats.org/officeDocument/2006/relationships/hyperlink" Target="https://www.seatguru.com/airlines/Air_France/Air_France_Boeing_787-9.php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png"/><Relationship Id="rId4" Type="http://schemas.openxmlformats.org/officeDocument/2006/relationships/image" Target="../media/image29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png"/><Relationship Id="rId4" Type="http://schemas.openxmlformats.org/officeDocument/2006/relationships/image" Target="../media/image34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9.png"/><Relationship Id="rId4" Type="http://schemas.openxmlformats.org/officeDocument/2006/relationships/image" Target="../media/image2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0.jpeg"/><Relationship Id="rId4" Type="http://schemas.openxmlformats.org/officeDocument/2006/relationships/image" Target="../media/image2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3.jpg"/><Relationship Id="rId4" Type="http://schemas.openxmlformats.org/officeDocument/2006/relationships/image" Target="../media/image4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5.jpg"/><Relationship Id="rId4" Type="http://schemas.openxmlformats.org/officeDocument/2006/relationships/image" Target="../media/image44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0.jpg"/><Relationship Id="rId4" Type="http://schemas.openxmlformats.org/officeDocument/2006/relationships/image" Target="../media/image49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1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youtube.com/watch?v=BznsEl5sIT4" TargetMode="Externa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2.png"/><Relationship Id="rId4" Type="http://schemas.openxmlformats.org/officeDocument/2006/relationships/hyperlink" Target="https://www.youtube.com/watch?v=pL7jlMsPM1Q" TargetMode="Externa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4.png"/><Relationship Id="rId4" Type="http://schemas.openxmlformats.org/officeDocument/2006/relationships/image" Target="../media/image53.jp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AA8226-7541-3D3E-5AF9-D052B5CB27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CC4A2B2-9640-460C-C0AB-B951D76D026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641576A-A590-FA08-A018-22996284C7C1}"/>
              </a:ext>
            </a:extLst>
          </p:cNvPr>
          <p:cNvSpPr>
            <a:spLocks noGrp="1"/>
          </p:cNvSpPr>
          <p:nvPr/>
        </p:nvSpPr>
        <p:spPr>
          <a:xfrm>
            <a:off x="5286375" y="3019425"/>
            <a:ext cx="1619250" cy="38100"/>
          </a:xfrm>
          <a:prstGeom prst="rect">
            <a:avLst/>
          </a:prstGeom>
          <a:solidFill>
            <a:srgbClr val="D8A63B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DE0620C-2A68-67A7-7B95-C4D3BE15EFD7}"/>
              </a:ext>
            </a:extLst>
          </p:cNvPr>
          <p:cNvSpPr>
            <a:spLocks noGrp="1"/>
          </p:cNvSpPr>
          <p:nvPr/>
        </p:nvSpPr>
        <p:spPr>
          <a:xfrm>
            <a:off x="1809750" y="628650"/>
            <a:ext cx="8572500" cy="23907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38100" rIns="38100" bIns="38100" anchor="ctr">
            <a:normAutofit fontScale="98115"/>
          </a:bodyPr>
          <a:lstStyle/>
          <a:p>
            <a:pPr algn="ctr">
              <a:defRPr sz="4350" b="1" i="0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4350" b="1" i="0" dirty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Christmas Market</a:t>
            </a:r>
            <a:r>
              <a:rPr lang="en-US" sz="4350" b="1" dirty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 </a:t>
            </a:r>
          </a:p>
          <a:p>
            <a:pPr algn="ctr">
              <a:defRPr sz="4350" b="1" i="0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lang="en-US" sz="4350" b="1" dirty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with a Danube River Cruise</a:t>
            </a:r>
          </a:p>
          <a:p>
            <a:pPr algn="ctr">
              <a:defRPr sz="4350" b="1" i="0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lang="en-US" sz="4350" b="1" dirty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Pilgrimage</a:t>
            </a:r>
            <a:endParaRPr sz="4350" b="1" i="0" dirty="0">
              <a:solidFill>
                <a:srgbClr val="FFFFFF"/>
              </a:solidFill>
              <a:latin typeface="Georgia"/>
              <a:ea typeface="Georgia"/>
              <a:cs typeface="Georgia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82863D8-5B76-44A0-7ACB-8EDED7ABAA3E}"/>
              </a:ext>
            </a:extLst>
          </p:cNvPr>
          <p:cNvSpPr>
            <a:spLocks noGrp="1"/>
          </p:cNvSpPr>
          <p:nvPr/>
        </p:nvSpPr>
        <p:spPr>
          <a:xfrm>
            <a:off x="2667000" y="3581401"/>
            <a:ext cx="68580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38100" rIns="38100" bIns="38100" anchor="ctr">
            <a:normAutofit/>
          </a:bodyPr>
          <a:lstStyle/>
          <a:p>
            <a:pPr algn="ctr">
              <a:defRPr sz="1725" b="0" i="0">
                <a:solidFill>
                  <a:srgbClr val="F7F0DE"/>
                </a:solidFill>
                <a:latin typeface="Aptos"/>
                <a:ea typeface="Aptos"/>
                <a:cs typeface="Aptos"/>
              </a:defRPr>
            </a:pPr>
            <a:r>
              <a:rPr lang="en-US" sz="2800" b="0" i="0" dirty="0">
                <a:solidFill>
                  <a:srgbClr val="F7F0DE"/>
                </a:solidFill>
                <a:latin typeface="Aptos"/>
                <a:ea typeface="Aptos"/>
                <a:cs typeface="Aptos"/>
              </a:rPr>
              <a:t>December 5 – December 13 </a:t>
            </a:r>
            <a:endParaRPr sz="2800" b="0" i="0" dirty="0">
              <a:solidFill>
                <a:srgbClr val="F7F0DE"/>
              </a:solidFill>
              <a:latin typeface="Aptos"/>
              <a:ea typeface="Aptos"/>
              <a:cs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31561274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98D150CF-F888-48EA-89E8-311ED5E916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9410" y="260078"/>
            <a:ext cx="6730701" cy="3061460"/>
          </a:xfrm>
          <a:solidFill>
            <a:srgbClr val="C00000"/>
          </a:solidFill>
        </p:spPr>
        <p:txBody>
          <a:bodyPr vert="horz" lIns="91440" tIns="45720" rIns="91440" bIns="45720" rtlCol="0" anchor="t">
            <a:normAutofit fontScale="90000"/>
          </a:bodyPr>
          <a:lstStyle/>
          <a:p>
            <a:pPr algn="ctr"/>
            <a:r>
              <a:rPr lang="en-US" sz="4400" spc="-40" dirty="0">
                <a:solidFill>
                  <a:srgbClr val="FFFFFF"/>
                </a:solidFill>
              </a:rPr>
              <a:t>     </a:t>
            </a:r>
            <a:r>
              <a:rPr lang="en-US" sz="4400" spc="-40" dirty="0">
                <a:solidFill>
                  <a:srgbClr val="FFFFFF"/>
                </a:solidFill>
                <a:latin typeface="Old English Text MT" panose="03040902040508030806" pitchFamily="66" charset="0"/>
              </a:rPr>
              <a:t>Christmas Markets with a Danube River Cruise Pilgrimage</a:t>
            </a:r>
            <a:br>
              <a:rPr lang="en-US" sz="4400" spc="-40" dirty="0">
                <a:solidFill>
                  <a:srgbClr val="FFFFFF"/>
                </a:solidFill>
                <a:latin typeface="Old English Text MT" panose="03040902040508030806" pitchFamily="66" charset="0"/>
              </a:rPr>
            </a:br>
            <a:r>
              <a:rPr lang="en-US" sz="4400" spc="-40" dirty="0">
                <a:solidFill>
                  <a:srgbClr val="FFFFFF"/>
                </a:solidFill>
              </a:rPr>
              <a:t>Austria, Budapest, Slovakia, and Germany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6BBE0348-1527-4055-BA8A-E275422274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98372" y="4949687"/>
            <a:ext cx="4190580" cy="1580322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>
                <a:solidFill>
                  <a:schemeClr val="accent1"/>
                </a:solidFill>
              </a:rPr>
              <a:t>Deacon Kevin Bagley, D. Min.</a:t>
            </a:r>
          </a:p>
          <a:p>
            <a:pPr algn="ctr">
              <a:lnSpc>
                <a:spcPct val="90000"/>
              </a:lnSpc>
            </a:pPr>
            <a:r>
              <a:rPr lang="en-US" sz="2400" dirty="0">
                <a:solidFill>
                  <a:schemeClr val="accent1"/>
                </a:solidFill>
              </a:rPr>
              <a:t>9 Days</a:t>
            </a:r>
          </a:p>
          <a:p>
            <a:pPr algn="ctr">
              <a:lnSpc>
                <a:spcPct val="90000"/>
              </a:lnSpc>
            </a:pPr>
            <a:r>
              <a:rPr lang="en-US" sz="2400" dirty="0">
                <a:solidFill>
                  <a:schemeClr val="accent1"/>
                </a:solidFill>
              </a:rPr>
              <a:t>December 5 – 13</a:t>
            </a:r>
            <a:r>
              <a:rPr lang="en-US" sz="2400">
                <a:solidFill>
                  <a:schemeClr val="accent1"/>
                </a:solidFill>
              </a:rPr>
              <a:t>, 2026</a:t>
            </a:r>
            <a:endParaRPr lang="en-US" sz="2400" dirty="0">
              <a:solidFill>
                <a:schemeClr val="accent1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6FCA2BA-AD37-0B7F-A5CD-72740442B3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0351" y="0"/>
            <a:ext cx="4022597" cy="477188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FA0F404-B3CB-815C-C393-6967ACB3B3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2" y="3429001"/>
            <a:ext cx="4374067" cy="342899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9FE641D-4CEA-B727-5104-66AC9E96EE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3119" y="3429000"/>
            <a:ext cx="3740541" cy="342899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ABDD39C-B5F5-254F-5CA8-5CAAEBF2C920}"/>
              </a:ext>
            </a:extLst>
          </p:cNvPr>
          <p:cNvSpPr txBox="1"/>
          <p:nvPr/>
        </p:nvSpPr>
        <p:spPr>
          <a:xfrm>
            <a:off x="488699" y="2952046"/>
            <a:ext cx="17693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Munich Market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B0AE368-3FC9-3FE6-EF68-FB397BB1B1D5}"/>
              </a:ext>
            </a:extLst>
          </p:cNvPr>
          <p:cNvSpPr txBox="1"/>
          <p:nvPr/>
        </p:nvSpPr>
        <p:spPr>
          <a:xfrm rot="10800000" flipH="1" flipV="1">
            <a:off x="8133660" y="143325"/>
            <a:ext cx="17634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Vienna  Market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207183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6C9BEB10-9A9C-6040-B880-27D56538F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14" y="0"/>
            <a:ext cx="11971283" cy="1061545"/>
          </a:xfrm>
        </p:spPr>
        <p:txBody>
          <a:bodyPr>
            <a:normAutofit/>
          </a:bodyPr>
          <a:lstStyle/>
          <a:p>
            <a:pPr algn="ctr"/>
            <a:r>
              <a:rPr lang="en-US" sz="5400" dirty="0"/>
              <a:t>Pilgrims Prayer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5CBE135-8D80-21E6-C6EF-13AA0CC3DCD6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15614" y="1145629"/>
            <a:ext cx="11971283" cy="5575846"/>
          </a:xfrm>
        </p:spPr>
        <p:txBody>
          <a:bodyPr>
            <a:normAutofit fontScale="85000" lnSpcReduction="20000"/>
          </a:bodyPr>
          <a:lstStyle/>
          <a:p>
            <a:pPr marL="0" marR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800" kern="0" dirty="0">
                <a:solidFill>
                  <a:srgbClr val="333333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Dear God,</a:t>
            </a:r>
          </a:p>
          <a:p>
            <a:pPr marL="0" marR="0" algn="ctr">
              <a:lnSpc>
                <a:spcPct val="120000"/>
              </a:lnSpc>
              <a:spcBef>
                <a:spcPts val="0"/>
              </a:spcBef>
              <a:buNone/>
            </a:pPr>
            <a:br>
              <a:rPr lang="en-US" sz="2800" kern="0" dirty="0">
                <a:solidFill>
                  <a:srgbClr val="333333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kern="0" dirty="0">
                <a:solidFill>
                  <a:srgbClr val="333333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 ask your blessing when we travel.</a:t>
            </a:r>
          </a:p>
          <a:p>
            <a:pPr marL="0" marR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800" kern="0" dirty="0">
                <a:solidFill>
                  <a:srgbClr val="333333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Guide our minds as we celebrate the places</a:t>
            </a:r>
          </a:p>
          <a:p>
            <a:pPr marL="0" marR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800" kern="0" dirty="0">
                <a:solidFill>
                  <a:srgbClr val="333333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 the pilgrims who came before us.</a:t>
            </a:r>
            <a:br>
              <a:rPr lang="en-US" sz="2800" kern="0" dirty="0">
                <a:solidFill>
                  <a:srgbClr val="333333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kern="0" dirty="0">
              <a:solidFill>
                <a:srgbClr val="333333"/>
              </a:solidFill>
              <a:effectLst/>
              <a:latin typeface="Segoe UI" panose="020B05020402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800" kern="0" dirty="0">
                <a:solidFill>
                  <a:srgbClr val="333333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Give us a hunger to seek your face in our paths</a:t>
            </a:r>
          </a:p>
          <a:p>
            <a:pPr marL="0" marR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800" kern="0" dirty="0">
                <a:solidFill>
                  <a:srgbClr val="333333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 recognize you along the way.</a:t>
            </a:r>
          </a:p>
          <a:p>
            <a:pPr marL="0" marR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800" kern="0" dirty="0">
                <a:solidFill>
                  <a:srgbClr val="333333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Bless us on our travels as we experience holy places and sacred images.</a:t>
            </a:r>
          </a:p>
          <a:p>
            <a:pPr marL="0" marR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2800" kern="0" dirty="0">
              <a:solidFill>
                <a:srgbClr val="333333"/>
              </a:solidFill>
              <a:effectLst/>
              <a:latin typeface="Segoe UI" panose="020B05020402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800" kern="0" dirty="0">
                <a:solidFill>
                  <a:srgbClr val="333333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Nurture our fellowship, so we see each other </a:t>
            </a:r>
          </a:p>
          <a:p>
            <a:pPr marL="0" marR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800" kern="0" dirty="0">
                <a:solidFill>
                  <a:srgbClr val="333333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 brothers and sisters on our pilgrimage together, </a:t>
            </a:r>
          </a:p>
          <a:p>
            <a:pPr marL="0" marR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800" kern="0" dirty="0">
                <a:solidFill>
                  <a:srgbClr val="333333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 we all journey to your blessed kingdom</a:t>
            </a:r>
          </a:p>
          <a:p>
            <a:pPr marL="0" marR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800" kern="0" dirty="0">
                <a:solidFill>
                  <a:srgbClr val="333333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where you live and reign, forever and ever.  Amen</a:t>
            </a:r>
            <a:endParaRPr lang="en-US" sz="280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3A4020-D693-905B-1801-9E49EB369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4D815C-8BF3-4ECF-A945-A2A7C2983AF9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41488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B55FAF6F-B56C-0395-F707-273389D01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Land &amp; Group Air   vs  Land Only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CAFD90B-3F6E-5FE7-9D40-E188A2EB92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57601" y="1329337"/>
            <a:ext cx="4756714" cy="597604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Land &amp; Group Air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EF122CF-D09C-DDB1-577E-BD04D5A6A94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5930" y="2292002"/>
            <a:ext cx="5608605" cy="3174124"/>
          </a:xfrm>
        </p:spPr>
        <p:txBody>
          <a:bodyPr>
            <a:normAutofit/>
          </a:bodyPr>
          <a:lstStyle/>
          <a:p>
            <a:r>
              <a:rPr lang="en-US" sz="2400" dirty="0"/>
              <a:t>Airline tickets are purchased for you</a:t>
            </a:r>
          </a:p>
          <a:p>
            <a:endParaRPr lang="en-US" sz="2400" dirty="0"/>
          </a:p>
          <a:p>
            <a:r>
              <a:rPr lang="en-US" sz="2400" dirty="0"/>
              <a:t>Once ticketed, you can contact the airline to change/upgrade your seat</a:t>
            </a:r>
          </a:p>
          <a:p>
            <a:endParaRPr lang="en-US" sz="2400" dirty="0"/>
          </a:p>
          <a:p>
            <a:r>
              <a:rPr lang="en-US" sz="2400" dirty="0"/>
              <a:t>We travel as a group on the airplane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F814BB3-32D3-D2FD-044F-31964D0A1E5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741603" y="1329337"/>
            <a:ext cx="4756714" cy="597604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Land Only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9BD1295C-6BF0-E2FF-ECD2-CC2077D4273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67826" y="2408273"/>
            <a:ext cx="5739461" cy="2774049"/>
          </a:xfrm>
        </p:spPr>
        <p:txBody>
          <a:bodyPr>
            <a:normAutofit/>
          </a:bodyPr>
          <a:lstStyle/>
          <a:p>
            <a:r>
              <a:rPr lang="en-US" sz="2400" dirty="0"/>
              <a:t>You purchase your own airline tickets</a:t>
            </a:r>
          </a:p>
          <a:p>
            <a:r>
              <a:rPr lang="en-US" sz="2400" dirty="0"/>
              <a:t>You are responsible for getting  to, </a:t>
            </a:r>
          </a:p>
          <a:p>
            <a:pPr marL="0" indent="0">
              <a:buNone/>
            </a:pPr>
            <a:r>
              <a:rPr lang="en-US" sz="2400" dirty="0"/>
              <a:t>    Vienna, Austria Airport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 Baggage claim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December 6th</a:t>
            </a:r>
            <a:r>
              <a:rPr lang="en-US" sz="2400" baseline="30000" dirty="0"/>
              <a:t> </a:t>
            </a:r>
            <a:r>
              <a:rPr lang="en-US" sz="2400" dirty="0"/>
              <a:t> at 5:35 p.m.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EB4D48-1750-DFFE-DC77-AE3902C299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4D815C-8BF3-4ECF-A945-A2A7C2983AF9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7B84DD7-9AB8-A9B0-3CA5-8C72A9B15DC2}"/>
              </a:ext>
            </a:extLst>
          </p:cNvPr>
          <p:cNvSpPr txBox="1"/>
          <p:nvPr/>
        </p:nvSpPr>
        <p:spPr>
          <a:xfrm>
            <a:off x="912262" y="5663655"/>
            <a:ext cx="1037371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Once on the bus, there is no difference!</a:t>
            </a:r>
          </a:p>
        </p:txBody>
      </p:sp>
    </p:spTree>
    <p:extLst>
      <p:ext uri="{BB962C8B-B14F-4D97-AF65-F5344CB8AC3E}">
        <p14:creationId xmlns:p14="http://schemas.microsoft.com/office/powerpoint/2010/main" val="27178095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BDDA7-DCF8-7912-ABCD-04BC8B10E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580441"/>
            <a:ext cx="11029616" cy="988332"/>
          </a:xfrm>
        </p:spPr>
        <p:txBody>
          <a:bodyPr/>
          <a:lstStyle/>
          <a:p>
            <a:pPr algn="ctr"/>
            <a:r>
              <a:rPr lang="en-US" dirty="0"/>
              <a:t> </a:t>
            </a:r>
            <a:r>
              <a:rPr lang="en-US" sz="4800" dirty="0">
                <a:latin typeface="Amasis MT Pro Black" panose="02040A04050005020304" pitchFamily="18" charset="0"/>
              </a:rPr>
              <a:t>What is a pilgrimage?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D6C40CC-9733-D786-3E46-7E98A8E589E2}"/>
              </a:ext>
            </a:extLst>
          </p:cNvPr>
          <p:cNvSpPr txBox="1"/>
          <p:nvPr/>
        </p:nvSpPr>
        <p:spPr>
          <a:xfrm>
            <a:off x="6247807" y="1568773"/>
            <a:ext cx="5837195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800" dirty="0"/>
              <a:t>A pilgrimage is a journey religious people take to a holy place or a place of religious significance.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en-US" sz="2800" dirty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800" dirty="0"/>
              <a:t>Pilgrimage can be a physical journey, but it can also represent an individual's journey of faith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en-US" sz="2800" dirty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800" dirty="0"/>
              <a:t>Catholics may visit sites linked to famous or important saints to help them connect with their faith's history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3C3BE75-34E0-090F-317B-5898ADD40316}"/>
              </a:ext>
            </a:extLst>
          </p:cNvPr>
          <p:cNvSpPr/>
          <p:nvPr/>
        </p:nvSpPr>
        <p:spPr>
          <a:xfrm>
            <a:off x="178904" y="4104862"/>
            <a:ext cx="3210339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i="1" dirty="0"/>
              <a:t>The primary Polish Catholic community in Vienna centers around the Kirche Zum Hl. Saint John Paul II relics are in their museum.</a:t>
            </a:r>
            <a:endParaRPr lang="en-US" sz="2000" b="1" i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2F5621E-5B0D-60E7-2DEB-C16BE79D38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98" y="1292086"/>
            <a:ext cx="3429001" cy="2743201"/>
          </a:xfrm>
          <a:prstGeom prst="rect">
            <a:avLst/>
          </a:prstGeom>
        </p:spPr>
      </p:pic>
      <p:pic>
        <p:nvPicPr>
          <p:cNvPr id="7" name="Picture 6" descr="Photo">
            <a:extLst>
              <a:ext uri="{FF2B5EF4-FFF2-40B4-BE49-F238E27FC236}">
                <a16:creationId xmlns:a16="http://schemas.microsoft.com/office/drawing/2014/main" id="{7E5B7964-5518-36DB-20A4-8891235BA4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4659" y="2388234"/>
            <a:ext cx="2714489" cy="3624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4350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616B9F5-BF91-F343-F6C4-F0EBC1414418}"/>
              </a:ext>
            </a:extLst>
          </p:cNvPr>
          <p:cNvSpPr txBox="1"/>
          <p:nvPr/>
        </p:nvSpPr>
        <p:spPr>
          <a:xfrm>
            <a:off x="376518" y="339282"/>
            <a:ext cx="5520968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ctr">
              <a:buFont typeface="Wingdings" panose="05000000000000000000" pitchFamily="2" charset="2"/>
              <a:buChar char="v"/>
            </a:pPr>
            <a:r>
              <a:rPr lang="en-US" sz="3200" dirty="0"/>
              <a:t>We are pilgrims on a Journey</a:t>
            </a:r>
          </a:p>
          <a:p>
            <a:pPr marL="457200" indent="-457200" algn="ctr">
              <a:buFont typeface="Wingdings" panose="05000000000000000000" pitchFamily="2" charset="2"/>
              <a:buChar char="v"/>
            </a:pPr>
            <a:r>
              <a:rPr lang="en-US" sz="3200" dirty="0"/>
              <a:t>Spiritual excursion</a:t>
            </a:r>
          </a:p>
          <a:p>
            <a:pPr marL="457200" indent="-457200" algn="ctr">
              <a:buFont typeface="Wingdings" panose="05000000000000000000" pitchFamily="2" charset="2"/>
              <a:buChar char="v"/>
            </a:pPr>
            <a:r>
              <a:rPr lang="en-US" sz="3200" dirty="0"/>
              <a:t>Opportunity to travel with (new) friends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03FAE89-C472-BD52-B2A9-C8CA920FF317}"/>
              </a:ext>
            </a:extLst>
          </p:cNvPr>
          <p:cNvSpPr/>
          <p:nvPr/>
        </p:nvSpPr>
        <p:spPr>
          <a:xfrm>
            <a:off x="6702424" y="4739327"/>
            <a:ext cx="5269007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Museum holding the relics</a:t>
            </a:r>
          </a:p>
          <a:p>
            <a:pPr algn="ctr"/>
            <a:r>
              <a:rPr lang="en-US" sz="3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of</a:t>
            </a:r>
          </a:p>
          <a:p>
            <a:pPr algn="ctr"/>
            <a:r>
              <a:rPr lang="en-US" sz="3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Saint John Paul II</a:t>
            </a:r>
          </a:p>
          <a:p>
            <a:pPr algn="ctr"/>
            <a:endParaRPr lang="en-US" sz="3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6" name="Picture 5" descr="Photo">
            <a:extLst>
              <a:ext uri="{FF2B5EF4-FFF2-40B4-BE49-F238E27FC236}">
                <a16:creationId xmlns:a16="http://schemas.microsoft.com/office/drawing/2014/main" id="{F729C963-FFB3-8C75-028F-AEA5BF0287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761" y="2401385"/>
            <a:ext cx="4954481" cy="3304201"/>
          </a:xfrm>
          <a:prstGeom prst="rect">
            <a:avLst/>
          </a:prstGeom>
        </p:spPr>
      </p:pic>
      <p:pic>
        <p:nvPicPr>
          <p:cNvPr id="7" name="Picture 6" descr="Photo">
            <a:extLst>
              <a:ext uri="{FF2B5EF4-FFF2-40B4-BE49-F238E27FC236}">
                <a16:creationId xmlns:a16="http://schemas.microsoft.com/office/drawing/2014/main" id="{FF25186F-7116-9EFB-8F21-191F36D7F5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2426" y="339282"/>
            <a:ext cx="4954482" cy="415589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4BF9516-7FAC-B4AE-395C-1214DEA90946}"/>
              </a:ext>
            </a:extLst>
          </p:cNvPr>
          <p:cNvSpPr txBox="1"/>
          <p:nvPr/>
        </p:nvSpPr>
        <p:spPr>
          <a:xfrm>
            <a:off x="659761" y="5794513"/>
            <a:ext cx="495448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Garde Kirche</a:t>
            </a:r>
          </a:p>
          <a:p>
            <a:pPr algn="ctr"/>
            <a:r>
              <a:rPr lang="en-US" sz="3200" dirty="0"/>
              <a:t> Polish Catholic Church</a:t>
            </a:r>
          </a:p>
        </p:txBody>
      </p:sp>
    </p:spTree>
    <p:extLst>
      <p:ext uri="{BB962C8B-B14F-4D97-AF65-F5344CB8AC3E}">
        <p14:creationId xmlns:p14="http://schemas.microsoft.com/office/powerpoint/2010/main" val="24746456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8AAC437-B9A8-F9F5-B6E7-F769A706BA11}"/>
              </a:ext>
            </a:extLst>
          </p:cNvPr>
          <p:cNvSpPr txBox="1"/>
          <p:nvPr/>
        </p:nvSpPr>
        <p:spPr>
          <a:xfrm>
            <a:off x="422988" y="542550"/>
            <a:ext cx="6169723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/>
              <a:t>Scriptural foundations </a:t>
            </a:r>
            <a:r>
              <a:rPr lang="en-US" sz="2400" dirty="0"/>
              <a:t>-</a:t>
            </a:r>
          </a:p>
          <a:p>
            <a:r>
              <a:rPr lang="en-US" sz="2400" dirty="0"/>
              <a:t>The spiritual importance of pilgrimage is manifested often in physical journeys and trials — from Abraham’s journey of faith all the way to the missionary journeys of Saint Paul.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A4947F2-B0D0-5519-B79D-3F235A6E0F5C}"/>
              </a:ext>
            </a:extLst>
          </p:cNvPr>
          <p:cNvSpPr txBox="1"/>
          <p:nvPr/>
        </p:nvSpPr>
        <p:spPr>
          <a:xfrm>
            <a:off x="6920089" y="634883"/>
            <a:ext cx="5568175" cy="467820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sz="2000" b="1" dirty="0"/>
              <a:t>Some Famous pilgrimages:</a:t>
            </a:r>
          </a:p>
          <a:p>
            <a:endParaRPr lang="en-US" sz="1100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000" dirty="0"/>
              <a:t>Abram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sz="2000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000" dirty="0"/>
              <a:t>Exodus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sz="2000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000" dirty="0"/>
              <a:t>15 of the Psalms speak of the ascent to Jerusalem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sz="2000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000" dirty="0"/>
              <a:t>Wise men seeking the infant Jesus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sz="2000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000" dirty="0"/>
              <a:t>The Holy Family going to Jerusalem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sz="2000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000" dirty="0"/>
              <a:t>Jesus going to Jerusalem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sz="2000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000" dirty="0"/>
              <a:t>Our journey to the Kingdom</a:t>
            </a:r>
          </a:p>
        </p:txBody>
      </p:sp>
      <p:pic>
        <p:nvPicPr>
          <p:cNvPr id="3" name="Picture 2" descr="Photo">
            <a:extLst>
              <a:ext uri="{FF2B5EF4-FFF2-40B4-BE49-F238E27FC236}">
                <a16:creationId xmlns:a16="http://schemas.microsoft.com/office/drawing/2014/main" id="{1DE19633-1D6F-B3D9-2928-03E7FC8E95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377" y="2663685"/>
            <a:ext cx="5748268" cy="3233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8734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5184740-BC0F-32C7-2139-F22F99F722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348" y="2162741"/>
            <a:ext cx="3793504" cy="252900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894014F-D32F-161E-3AA7-B0A97DB1C35F}"/>
              </a:ext>
            </a:extLst>
          </p:cNvPr>
          <p:cNvSpPr txBox="1"/>
          <p:nvPr/>
        </p:nvSpPr>
        <p:spPr>
          <a:xfrm>
            <a:off x="1072384" y="967846"/>
            <a:ext cx="9938479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200" b="1" dirty="0"/>
              <a:t>What is the difference between </a:t>
            </a:r>
          </a:p>
          <a:p>
            <a:pPr algn="ctr"/>
            <a:r>
              <a:rPr lang="en-US" sz="7200" b="1" dirty="0"/>
              <a:t>a tourist</a:t>
            </a:r>
            <a:br>
              <a:rPr lang="en-US" sz="7200" b="1" dirty="0"/>
            </a:br>
            <a:r>
              <a:rPr lang="en-US" sz="7200" b="1" dirty="0"/>
              <a:t>and a </a:t>
            </a:r>
          </a:p>
          <a:p>
            <a:pPr algn="ctr"/>
            <a:r>
              <a:rPr lang="en-US" sz="7200" b="1" dirty="0"/>
              <a:t>religious pilgrim??</a:t>
            </a:r>
            <a:endParaRPr lang="en-US" sz="7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F939BE4-C857-9B04-D8F3-B53E4A5088B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947" r="5242" b="29725"/>
          <a:stretch>
            <a:fillRect/>
          </a:stretch>
        </p:blipFill>
        <p:spPr>
          <a:xfrm>
            <a:off x="8287334" y="2645583"/>
            <a:ext cx="3793504" cy="2575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2309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CEB1F-76B6-38D9-71BC-E420209357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616" y="1843790"/>
            <a:ext cx="7098574" cy="4579312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br>
              <a:rPr lang="en-US" sz="8800" dirty="0"/>
            </a:br>
            <a:endParaRPr lang="en-US" sz="8800" dirty="0"/>
          </a:p>
        </p:txBody>
      </p:sp>
      <p:pic>
        <p:nvPicPr>
          <p:cNvPr id="4" name="Picture 3" descr="A cartoon emoji with a thumbs up&#10;&#10;Description automatically generated">
            <a:extLst>
              <a:ext uri="{FF2B5EF4-FFF2-40B4-BE49-F238E27FC236}">
                <a16:creationId xmlns:a16="http://schemas.microsoft.com/office/drawing/2014/main" id="{6659DA53-9597-B24B-E25E-3A77348FCE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443577" y="1795506"/>
            <a:ext cx="5163807" cy="360928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AD6367B-990D-1D1A-1948-0DCA6ED7B598}"/>
              </a:ext>
            </a:extLst>
          </p:cNvPr>
          <p:cNvSpPr txBox="1"/>
          <p:nvPr/>
        </p:nvSpPr>
        <p:spPr>
          <a:xfrm>
            <a:off x="584616" y="630469"/>
            <a:ext cx="6373232" cy="5401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500" dirty="0"/>
              <a:t>Pilgrims</a:t>
            </a:r>
            <a:br>
              <a:rPr lang="en-US" sz="11500" dirty="0"/>
            </a:br>
            <a:r>
              <a:rPr lang="en-US" sz="11500" b="1" dirty="0"/>
              <a:t>do not</a:t>
            </a:r>
            <a:br>
              <a:rPr lang="en-US" sz="11500" dirty="0"/>
            </a:br>
            <a:r>
              <a:rPr lang="en-US" sz="11500" dirty="0"/>
              <a:t>complain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9B29B3-11B8-80AB-E0C9-AFA84A4B4723}"/>
              </a:ext>
            </a:extLst>
          </p:cNvPr>
          <p:cNvSpPr txBox="1"/>
          <p:nvPr/>
        </p:nvSpPr>
        <p:spPr>
          <a:xfrm>
            <a:off x="6653048" y="5710105"/>
            <a:ext cx="401495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We offer it up!</a:t>
            </a:r>
          </a:p>
        </p:txBody>
      </p:sp>
    </p:spTree>
    <p:extLst>
      <p:ext uri="{BB962C8B-B14F-4D97-AF65-F5344CB8AC3E}">
        <p14:creationId xmlns:p14="http://schemas.microsoft.com/office/powerpoint/2010/main" val="28553966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06D8B1-50FD-5E90-401C-28D8193B57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588A221-248F-A885-BBAF-C51A95AD5A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-81516" y="-45853"/>
            <a:ext cx="12273516" cy="690385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43EECD4-E38E-9ED8-F6CD-86F645334E5A}"/>
              </a:ext>
            </a:extLst>
          </p:cNvPr>
          <p:cNvSpPr>
            <a:spLocks noGrp="1"/>
          </p:cNvSpPr>
          <p:nvPr/>
        </p:nvSpPr>
        <p:spPr>
          <a:xfrm>
            <a:off x="5334000" y="3143250"/>
            <a:ext cx="1524000" cy="38100"/>
          </a:xfrm>
          <a:prstGeom prst="rect">
            <a:avLst/>
          </a:prstGeom>
          <a:solidFill>
            <a:srgbClr val="D8A63B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796EFD5-71A6-99B8-4F51-25CE521571C4}"/>
              </a:ext>
            </a:extLst>
          </p:cNvPr>
          <p:cNvSpPr>
            <a:spLocks noGrp="1"/>
          </p:cNvSpPr>
          <p:nvPr/>
        </p:nvSpPr>
        <p:spPr>
          <a:xfrm>
            <a:off x="2345380" y="323850"/>
            <a:ext cx="4113786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38100" rIns="38100" bIns="38100" anchor="ctr">
            <a:normAutofit/>
          </a:bodyPr>
          <a:lstStyle/>
          <a:p>
            <a:pPr algn="ctr">
              <a:defRPr sz="4050" b="1" i="0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endParaRPr sz="4050" b="1" i="0" dirty="0">
              <a:solidFill>
                <a:srgbClr val="FFFFFF"/>
              </a:solidFill>
              <a:latin typeface="Georgia"/>
              <a:ea typeface="Georgia"/>
              <a:cs typeface="Georgia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3933AE9-BE40-E9D0-4537-3796C1CA96C6}"/>
              </a:ext>
            </a:extLst>
          </p:cNvPr>
          <p:cNvSpPr>
            <a:spLocks noGrp="1"/>
          </p:cNvSpPr>
          <p:nvPr/>
        </p:nvSpPr>
        <p:spPr>
          <a:xfrm>
            <a:off x="3428999" y="3295650"/>
            <a:ext cx="5782733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38100" rIns="38100" bIns="38100" anchor="ctr">
            <a:noAutofit/>
          </a:bodyPr>
          <a:lstStyle/>
          <a:p>
            <a:pPr algn="ctr">
              <a:defRPr sz="1725" b="0" i="0">
                <a:solidFill>
                  <a:srgbClr val="F7F0DE"/>
                </a:solidFill>
                <a:latin typeface="Aptos"/>
                <a:ea typeface="Aptos"/>
                <a:cs typeface="Aptos"/>
              </a:defRPr>
            </a:pPr>
            <a:endParaRPr sz="2400" b="1" i="0" dirty="0">
              <a:solidFill>
                <a:srgbClr val="F7F0DE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A52C6DF-6292-D7EF-1F79-A3F497EEB99C}"/>
              </a:ext>
            </a:extLst>
          </p:cNvPr>
          <p:cNvSpPr txBox="1"/>
          <p:nvPr/>
        </p:nvSpPr>
        <p:spPr>
          <a:xfrm>
            <a:off x="1749779" y="1628595"/>
            <a:ext cx="824088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20 Best Christmas Markets in EUROPE 2026-2027 Travel Guide</a:t>
            </a:r>
            <a:endParaRPr lang="en-US" sz="2400" dirty="0">
              <a:solidFill>
                <a:schemeClr val="bg1"/>
              </a:solidFill>
            </a:endParaRPr>
          </a:p>
          <a:p>
            <a:pPr algn="ctr"/>
            <a:r>
              <a:rPr lang="en-US" sz="2400" dirty="0"/>
              <a:t>(Ctrl / click on link- click on 1</a:t>
            </a:r>
            <a:r>
              <a:rPr lang="en-US" sz="2400" baseline="30000" dirty="0"/>
              <a:t>st</a:t>
            </a:r>
            <a:r>
              <a:rPr lang="en-US" sz="2400" dirty="0"/>
              <a:t> 2 sections of market listings)</a:t>
            </a:r>
          </a:p>
        </p:txBody>
      </p:sp>
    </p:spTree>
    <p:extLst>
      <p:ext uri="{BB962C8B-B14F-4D97-AF65-F5344CB8AC3E}">
        <p14:creationId xmlns:p14="http://schemas.microsoft.com/office/powerpoint/2010/main" val="14410880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1D5A61D-E06E-9B63-520B-B399244C03DE}"/>
              </a:ext>
            </a:extLst>
          </p:cNvPr>
          <p:cNvSpPr txBox="1"/>
          <p:nvPr/>
        </p:nvSpPr>
        <p:spPr>
          <a:xfrm>
            <a:off x="228600" y="1556841"/>
            <a:ext cx="11734800" cy="44384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b="1" dirty="0"/>
              <a:t>Electricity:</a:t>
            </a:r>
          </a:p>
          <a:p>
            <a:endParaRPr lang="en-US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600" dirty="0"/>
              <a:t>Europe’s electricity is 230 Volt 50hz.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600" dirty="0"/>
              <a:t>Your electronics need a </a:t>
            </a:r>
            <a:r>
              <a:rPr lang="en-US" sz="3600" b="1" dirty="0"/>
              <a:t>power adapter/converter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600" dirty="0"/>
              <a:t>You will need a 2-prong adapter for your electronic items, which will fit into European outlets with two/three holes.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FDABFBC-3E09-7D83-9E03-0CC4F28211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0400" y="190984"/>
            <a:ext cx="4146224" cy="2174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3597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367AC36-91C9-84E2-F699-842FEDAE7B48}"/>
              </a:ext>
            </a:extLst>
          </p:cNvPr>
          <p:cNvSpPr txBox="1"/>
          <p:nvPr/>
        </p:nvSpPr>
        <p:spPr>
          <a:xfrm>
            <a:off x="336528" y="893466"/>
            <a:ext cx="11264381" cy="62170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b="1" dirty="0"/>
              <a:t>Plug adapters vs converters</a:t>
            </a:r>
          </a:p>
          <a:p>
            <a:endParaRPr lang="en-US" sz="3200" dirty="0"/>
          </a:p>
          <a:p>
            <a:r>
              <a:rPr lang="en-US" sz="3200" dirty="0"/>
              <a:t>The USA operates on 110 volts</a:t>
            </a:r>
          </a:p>
          <a:p>
            <a:endParaRPr lang="en-US" sz="3200" dirty="0"/>
          </a:p>
          <a:p>
            <a:r>
              <a:rPr lang="en-US" sz="3200" dirty="0"/>
              <a:t>Most of Europe operates on 220 volts</a:t>
            </a:r>
          </a:p>
          <a:p>
            <a:endParaRPr lang="en-US" sz="3200" dirty="0"/>
          </a:p>
          <a:p>
            <a:endParaRPr lang="en-US" sz="3200" b="1" dirty="0"/>
          </a:p>
          <a:p>
            <a:r>
              <a:rPr lang="en-US" sz="4000" b="1" dirty="0"/>
              <a:t>Adapters</a:t>
            </a:r>
            <a:r>
              <a:rPr lang="en-US" sz="4000" dirty="0"/>
              <a:t> help the plugs fit into the outlet</a:t>
            </a:r>
          </a:p>
          <a:p>
            <a:endParaRPr lang="en-US" sz="4000" b="1" dirty="0"/>
          </a:p>
          <a:p>
            <a:r>
              <a:rPr lang="en-US" sz="4000" b="1" dirty="0"/>
              <a:t>Converters</a:t>
            </a:r>
            <a:r>
              <a:rPr lang="en-US" sz="4000" dirty="0"/>
              <a:t> change the voltage of the electricity</a:t>
            </a:r>
          </a:p>
          <a:p>
            <a:endParaRPr lang="en-US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3E11E58-FF49-5679-C89A-4B9E8D2AFFC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1121" b="22223"/>
          <a:stretch/>
        </p:blipFill>
        <p:spPr>
          <a:xfrm>
            <a:off x="7270129" y="1814550"/>
            <a:ext cx="4240469" cy="2441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8412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8103B66-1184-38C8-7789-AE324D5C2C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6933" y="1283961"/>
            <a:ext cx="7522502" cy="370196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63AE2F3-111F-5E5A-D70D-AD2F8B7B758E}"/>
              </a:ext>
            </a:extLst>
          </p:cNvPr>
          <p:cNvSpPr txBox="1"/>
          <p:nvPr/>
        </p:nvSpPr>
        <p:spPr>
          <a:xfrm>
            <a:off x="631215" y="1115121"/>
            <a:ext cx="391820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/>
              <a:t>Adapter</a:t>
            </a:r>
            <a:endParaRPr lang="en-US" sz="4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D1F34C9-96D2-2A94-7ED9-4C7ECE7453CA}"/>
              </a:ext>
            </a:extLst>
          </p:cNvPr>
          <p:cNvSpPr txBox="1"/>
          <p:nvPr/>
        </p:nvSpPr>
        <p:spPr>
          <a:xfrm>
            <a:off x="844705" y="5742878"/>
            <a:ext cx="1105364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https://www.amazon.com/s?k=european+travel+power+converter&amp;i=tools&amp;crid=1V2S2NQ5VG1CN&amp;sprefix=european+travel+power+converter%2Ctools%2C82&amp;ref=nb_sb_noss_1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37487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5C5D9A2-825B-AF48-2907-F076E222F3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366" y="1674663"/>
            <a:ext cx="4437680" cy="440412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EA414E2-CE8D-7101-DE37-1443E9794D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0292" y="1063493"/>
            <a:ext cx="6138042" cy="473101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43F6B49-D648-A957-664D-D33978B0F4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4628" y="208777"/>
            <a:ext cx="6273328" cy="963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2192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A52B0-E024-3D2B-C6EA-3067B0268C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0380" y="451556"/>
            <a:ext cx="4445620" cy="1439320"/>
          </a:xfrm>
        </p:spPr>
        <p:txBody>
          <a:bodyPr>
            <a:normAutofit/>
          </a:bodyPr>
          <a:lstStyle/>
          <a:p>
            <a:r>
              <a:rPr lang="en-US" sz="8800" b="1" dirty="0"/>
              <a:t>Money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A022C85-7ECC-1762-9C8F-83239297A0FE}"/>
              </a:ext>
            </a:extLst>
          </p:cNvPr>
          <p:cNvSpPr txBox="1"/>
          <p:nvPr/>
        </p:nvSpPr>
        <p:spPr>
          <a:xfrm>
            <a:off x="581193" y="2029522"/>
            <a:ext cx="680091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1F1F1F"/>
                </a:solidFill>
                <a:latin typeface="Google Sans"/>
              </a:rPr>
              <a:t>Europe’</a:t>
            </a:r>
            <a:r>
              <a:rPr lang="en-US" sz="3600" b="0" i="0" dirty="0">
                <a:solidFill>
                  <a:srgbClr val="1F1F1F"/>
                </a:solidFill>
                <a:effectLst/>
                <a:latin typeface="Google Sans"/>
              </a:rPr>
              <a:t>s currency is the </a:t>
            </a:r>
            <a:r>
              <a:rPr lang="en-US" sz="3600" b="0" i="0" dirty="0">
                <a:solidFill>
                  <a:srgbClr val="040C28"/>
                </a:solidFill>
                <a:effectLst/>
                <a:latin typeface="Google Sans"/>
              </a:rPr>
              <a:t>euro (€)</a:t>
            </a:r>
            <a:r>
              <a:rPr lang="en-US" sz="3600" b="0" i="0" dirty="0">
                <a:solidFill>
                  <a:srgbClr val="1F1F1F"/>
                </a:solidFill>
                <a:effectLst/>
                <a:latin typeface="Google Sans"/>
              </a:rPr>
              <a:t>. All major credit cards are widely accepted in Europe, though some establishments do not accept American Express and Diners.</a:t>
            </a:r>
            <a:endParaRPr lang="en-US" sz="36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FC37679-4E27-B038-E665-DB71FC6C0E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5493" y="702156"/>
            <a:ext cx="4070195" cy="458822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63EACF3-6512-2547-2F7A-FB30963EE8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5281" y="4263947"/>
            <a:ext cx="2677038" cy="205285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B614566-2B7D-3465-1AC5-03C3C0C5ECAA}"/>
              </a:ext>
            </a:extLst>
          </p:cNvPr>
          <p:cNvSpPr txBox="1"/>
          <p:nvPr/>
        </p:nvSpPr>
        <p:spPr>
          <a:xfrm>
            <a:off x="401444" y="5040351"/>
            <a:ext cx="510725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You can purchase Euros (currency) through your bank</a:t>
            </a:r>
          </a:p>
        </p:txBody>
      </p:sp>
    </p:spTree>
    <p:extLst>
      <p:ext uri="{BB962C8B-B14F-4D97-AF65-F5344CB8AC3E}">
        <p14:creationId xmlns:p14="http://schemas.microsoft.com/office/powerpoint/2010/main" val="21858273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CCA86A-DCE8-ACD6-300C-7D8D6F0D3C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937072"/>
          </a:xfrm>
        </p:spPr>
        <p:txBody>
          <a:bodyPr>
            <a:normAutofit/>
          </a:bodyPr>
          <a:lstStyle/>
          <a:p>
            <a:r>
              <a:rPr lang="en-US" sz="5400" b="1" dirty="0"/>
              <a:t>Exchange rate  $1 =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186A834-58C5-45DF-1BE1-2AF43B74050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452836" y="1639228"/>
          <a:ext cx="4835274" cy="2922260"/>
        </p:xfrm>
        <a:graphic>
          <a:graphicData uri="http://schemas.openxmlformats.org/drawingml/2006/table">
            <a:tbl>
              <a:tblPr/>
              <a:tblGrid>
                <a:gridCol w="2417637">
                  <a:extLst>
                    <a:ext uri="{9D8B030D-6E8A-4147-A177-3AD203B41FA5}">
                      <a16:colId xmlns:a16="http://schemas.microsoft.com/office/drawing/2014/main" val="895130824"/>
                    </a:ext>
                  </a:extLst>
                </a:gridCol>
                <a:gridCol w="2417637">
                  <a:extLst>
                    <a:ext uri="{9D8B030D-6E8A-4147-A177-3AD203B41FA5}">
                      <a16:colId xmlns:a16="http://schemas.microsoft.com/office/drawing/2014/main" val="1468410836"/>
                    </a:ext>
                  </a:extLst>
                </a:gridCol>
              </a:tblGrid>
              <a:tr h="584452">
                <a:tc>
                  <a:txBody>
                    <a:bodyPr/>
                    <a:lstStyle/>
                    <a:p>
                      <a:pPr algn="l" fontAlgn="t"/>
                      <a:r>
                        <a:rPr lang="en-US" sz="2400" b="1">
                          <a:effectLst/>
                        </a:rPr>
                        <a:t>EUR</a:t>
                      </a:r>
                    </a:p>
                  </a:txBody>
                  <a:tcPr marR="76200" marT="60960" marB="6096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400" b="1" dirty="0">
                          <a:effectLst/>
                        </a:rPr>
                        <a:t>USD</a:t>
                      </a:r>
                    </a:p>
                  </a:txBody>
                  <a:tcPr marL="76200" marR="76200" marT="60960" marB="6096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8513107"/>
                  </a:ext>
                </a:extLst>
              </a:tr>
              <a:tr h="584452">
                <a:tc>
                  <a:txBody>
                    <a:bodyPr/>
                    <a:lstStyle/>
                    <a:p>
                      <a:r>
                        <a:rPr lang="en-US" sz="2400">
                          <a:effectLst/>
                        </a:rPr>
                        <a:t>1 EUR</a:t>
                      </a:r>
                    </a:p>
                  </a:txBody>
                  <a:tcPr marR="76200" marT="60960" marB="60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effectLst/>
                        </a:rPr>
                        <a:t>1.19 USD</a:t>
                      </a:r>
                    </a:p>
                  </a:txBody>
                  <a:tcPr marL="76200" marR="76200" marT="60960" marB="60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9401912"/>
                  </a:ext>
                </a:extLst>
              </a:tr>
              <a:tr h="584452">
                <a:tc>
                  <a:txBody>
                    <a:bodyPr/>
                    <a:lstStyle/>
                    <a:p>
                      <a:r>
                        <a:rPr lang="en-US" sz="2400" dirty="0">
                          <a:effectLst/>
                        </a:rPr>
                        <a:t>10 EUR</a:t>
                      </a:r>
                    </a:p>
                  </a:txBody>
                  <a:tcPr marR="76200" marT="60960" marB="60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effectLst/>
                        </a:rPr>
                        <a:t>11.92 USD</a:t>
                      </a:r>
                    </a:p>
                  </a:txBody>
                  <a:tcPr marL="76200" marR="76200" marT="60960" marB="60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8149672"/>
                  </a:ext>
                </a:extLst>
              </a:tr>
              <a:tr h="584452">
                <a:tc>
                  <a:txBody>
                    <a:bodyPr/>
                    <a:lstStyle/>
                    <a:p>
                      <a:r>
                        <a:rPr lang="en-US" sz="2400">
                          <a:effectLst/>
                        </a:rPr>
                        <a:t>20 EUR</a:t>
                      </a:r>
                    </a:p>
                  </a:txBody>
                  <a:tcPr marR="76200" marT="60960" marB="60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effectLst/>
                        </a:rPr>
                        <a:t>23.84 USD</a:t>
                      </a:r>
                    </a:p>
                  </a:txBody>
                  <a:tcPr marL="76200" marR="76200" marT="60960" marB="60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7888507"/>
                  </a:ext>
                </a:extLst>
              </a:tr>
              <a:tr h="584452">
                <a:tc>
                  <a:txBody>
                    <a:bodyPr/>
                    <a:lstStyle/>
                    <a:p>
                      <a:r>
                        <a:rPr lang="en-US" sz="2400">
                          <a:effectLst/>
                        </a:rPr>
                        <a:t>50 EUR</a:t>
                      </a:r>
                    </a:p>
                  </a:txBody>
                  <a:tcPr marR="76200" marT="60960" marB="60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effectLst/>
                        </a:rPr>
                        <a:t>59.59 USD</a:t>
                      </a:r>
                    </a:p>
                  </a:txBody>
                  <a:tcPr marL="76200" marR="76200" marT="60960" marB="60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8367987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337FBB00-CAC3-02A3-764A-422A7AC20AC7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475086" y="-955021"/>
            <a:ext cx="7233471" cy="61039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101568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>
                <a:ln>
                  <a:noFill/>
                </a:ln>
                <a:solidFill>
                  <a:srgbClr val="1F1F1F"/>
                </a:solidFill>
                <a:effectLst/>
                <a:latin typeface="Google Sans"/>
              </a:rPr>
              <a:t>Euros to US Dollars: exchange rates today</a:t>
            </a:r>
            <a:endParaRPr kumimoji="0" lang="en-US" altLang="en-US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0628F51-AE88-5067-05B4-8EF53BEDE639}"/>
              </a:ext>
            </a:extLst>
          </p:cNvPr>
          <p:cNvSpPr txBox="1"/>
          <p:nvPr/>
        </p:nvSpPr>
        <p:spPr>
          <a:xfrm>
            <a:off x="1012243" y="2027431"/>
            <a:ext cx="392390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600" dirty="0">
                <a:solidFill>
                  <a:srgbClr val="00B050"/>
                </a:solidFill>
              </a:rPr>
              <a:t>0.87 Euro</a:t>
            </a:r>
          </a:p>
          <a:p>
            <a:endParaRPr lang="en-US" dirty="0"/>
          </a:p>
          <a:p>
            <a:r>
              <a:rPr lang="en-US" sz="2400" dirty="0"/>
              <a:t>September 22, 2026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E5F9022-3B94-C3DD-B1AF-F40E6FD3C580}"/>
              </a:ext>
            </a:extLst>
          </p:cNvPr>
          <p:cNvSpPr txBox="1"/>
          <p:nvPr/>
        </p:nvSpPr>
        <p:spPr>
          <a:xfrm>
            <a:off x="370778" y="4834701"/>
            <a:ext cx="1151642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rgbClr val="0070C0"/>
                </a:solidFill>
              </a:rPr>
              <a:t>It's a good idea to exchange currency before traveling to ensure you have some local currency on-hand when you arrive.</a:t>
            </a:r>
          </a:p>
        </p:txBody>
      </p:sp>
    </p:spTree>
    <p:extLst>
      <p:ext uri="{BB962C8B-B14F-4D97-AF65-F5344CB8AC3E}">
        <p14:creationId xmlns:p14="http://schemas.microsoft.com/office/powerpoint/2010/main" val="38411003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8DCF5-9A07-43F7-AC0E-157E0A1FFD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57385" y="423616"/>
            <a:ext cx="11029616" cy="118872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/>
              <a:t>Things to check</a:t>
            </a:r>
            <a:r>
              <a:rPr lang="en-US" sz="6000" dirty="0"/>
              <a:t>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9EE639-68DC-435D-AFC4-255E5D23AA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1" y="1754659"/>
            <a:ext cx="11029615" cy="489327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800" dirty="0"/>
              <a:t>Cellular telephone coverage</a:t>
            </a:r>
          </a:p>
          <a:p>
            <a:pPr>
              <a:lnSpc>
                <a:spcPct val="150000"/>
              </a:lnSpc>
            </a:pPr>
            <a:r>
              <a:rPr lang="en-US" sz="2800" dirty="0"/>
              <a:t>Health insurance / coverage</a:t>
            </a:r>
          </a:p>
          <a:p>
            <a:pPr>
              <a:lnSpc>
                <a:spcPct val="150000"/>
              </a:lnSpc>
            </a:pPr>
            <a:r>
              <a:rPr lang="en-US" sz="2800" dirty="0"/>
              <a:t>Debit Cards – PIN issues</a:t>
            </a:r>
          </a:p>
          <a:p>
            <a:pPr>
              <a:lnSpc>
                <a:spcPct val="150000"/>
              </a:lnSpc>
            </a:pPr>
            <a:r>
              <a:rPr lang="en-US" sz="2800" dirty="0"/>
              <a:t>Credit Cards – say no to </a:t>
            </a:r>
            <a:r>
              <a:rPr lang="en-US" sz="2800" i="1" dirty="0"/>
              <a:t>FOREIGN TRANSACTION FEES</a:t>
            </a:r>
          </a:p>
          <a:p>
            <a:pPr>
              <a:lnSpc>
                <a:spcPct val="150000"/>
              </a:lnSpc>
            </a:pPr>
            <a:r>
              <a:rPr lang="en-US" sz="2800" dirty="0"/>
              <a:t>How will you get to and from the airport?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9A16C4-F3D4-4140-C85B-0167F92C5E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2861" y="1470013"/>
            <a:ext cx="3871095" cy="2580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9932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B23171-5A10-861D-CBF3-45B6E66FF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5348" y="496957"/>
            <a:ext cx="3709198" cy="968995"/>
          </a:xfrm>
        </p:spPr>
        <p:txBody>
          <a:bodyPr>
            <a:noAutofit/>
          </a:bodyPr>
          <a:lstStyle/>
          <a:p>
            <a:pPr algn="ctr"/>
            <a:r>
              <a:rPr lang="en-US" sz="9600" b="1" dirty="0"/>
              <a:t>TSA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386BA2-5B0D-9E21-934D-AA527D4E90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933091"/>
            <a:ext cx="11029615" cy="3634486"/>
          </a:xfrm>
        </p:spPr>
        <p:txBody>
          <a:bodyPr/>
          <a:lstStyle/>
          <a:p>
            <a:r>
              <a:rPr lang="en-US" sz="5400" dirty="0">
                <a:hlinkClick r:id="rId2"/>
              </a:rPr>
              <a:t>What can I bring?    </a:t>
            </a:r>
            <a:endParaRPr lang="en-US" sz="5400" dirty="0"/>
          </a:p>
          <a:p>
            <a:endParaRPr lang="en-US" sz="5400" dirty="0">
              <a:hlinkClick r:id="rId3"/>
            </a:endParaRPr>
          </a:p>
          <a:p>
            <a:r>
              <a:rPr lang="en-US" sz="5400" dirty="0">
                <a:hlinkClick r:id="rId3"/>
              </a:rPr>
              <a:t>Liquids, Aerosols, and Gels Rule</a:t>
            </a:r>
            <a:endParaRPr lang="en-US" sz="54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25F96D-B295-AC98-9DED-08F9B51A6F2F}"/>
              </a:ext>
            </a:extLst>
          </p:cNvPr>
          <p:cNvSpPr txBox="1"/>
          <p:nvPr/>
        </p:nvSpPr>
        <p:spPr>
          <a:xfrm>
            <a:off x="1717589" y="5684225"/>
            <a:ext cx="1012018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hlinkClick r:id="rId4"/>
              </a:rPr>
              <a:t>Two-minute travel tips from Select International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0940728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D41D96E-2E39-78A0-51BF-02ADE0A1310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542" t="9658" r="10361" b="5162"/>
          <a:stretch>
            <a:fillRect/>
          </a:stretch>
        </p:blipFill>
        <p:spPr>
          <a:xfrm>
            <a:off x="8270776" y="224244"/>
            <a:ext cx="3477276" cy="240527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2C255F3-98E9-0CAD-A287-F0AFB72C94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1" y="702156"/>
            <a:ext cx="7689585" cy="1627936"/>
          </a:xfrm>
        </p:spPr>
        <p:txBody>
          <a:bodyPr>
            <a:normAutofit/>
          </a:bodyPr>
          <a:lstStyle/>
          <a:p>
            <a:r>
              <a:rPr lang="en-US" sz="7200" b="1" dirty="0"/>
              <a:t>Luggage / baggage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CC62BB-A6B0-7E41-C9D0-B776904622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2531" y="2330092"/>
            <a:ext cx="11166860" cy="4180039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Checked baggage </a:t>
            </a:r>
            <a:r>
              <a:rPr lang="en-US" sz="2800" dirty="0">
                <a:solidFill>
                  <a:schemeClr val="tx1"/>
                </a:solidFill>
              </a:rPr>
              <a:t>–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>
                <a:solidFill>
                  <a:schemeClr val="tx1"/>
                </a:solidFill>
              </a:rPr>
              <a:t>One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b="1" dirty="0"/>
              <a:t>single</a:t>
            </a:r>
            <a:r>
              <a:rPr lang="en-US" sz="2800" dirty="0"/>
              <a:t> piece of baggage </a:t>
            </a:r>
          </a:p>
          <a:p>
            <a:pPr lvl="1"/>
            <a:r>
              <a:rPr lang="en-US" sz="2400" dirty="0"/>
              <a:t>Not more 62 linear inches [height + width + length] in size,  and 50 lbs. for Economy Class and 70 lbs. for Business Class.</a:t>
            </a:r>
          </a:p>
          <a:p>
            <a:r>
              <a:rPr lang="en-US" sz="2800" b="1" dirty="0"/>
              <a:t>One piece </a:t>
            </a:r>
            <a:r>
              <a:rPr lang="en-US" sz="2800" dirty="0"/>
              <a:t>of cabin baggage per passenger </a:t>
            </a:r>
          </a:p>
          <a:p>
            <a:pPr lvl="1"/>
            <a:r>
              <a:rPr lang="en-US" sz="2400" dirty="0"/>
              <a:t>not to exceed 21.7” x 13.8” x 9” in size and 26 lbs. in weight </a:t>
            </a:r>
          </a:p>
          <a:p>
            <a:r>
              <a:rPr lang="en-US" sz="2800" b="1" dirty="0"/>
              <a:t>One personal item </a:t>
            </a:r>
            <a:r>
              <a:rPr lang="en-US" sz="2800" dirty="0"/>
              <a:t>per passenger </a:t>
            </a:r>
          </a:p>
          <a:p>
            <a:pPr lvl="1"/>
            <a:r>
              <a:rPr lang="en-US" sz="2400" dirty="0"/>
              <a:t>not to exceed 40x30x15 inches in size and 9 lbs. in weight</a:t>
            </a:r>
            <a:endParaRPr lang="en-US" sz="2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7DED146-D3FE-723A-73EA-7805DDF4D1A0}"/>
              </a:ext>
            </a:extLst>
          </p:cNvPr>
          <p:cNvSpPr txBox="1"/>
          <p:nvPr/>
        </p:nvSpPr>
        <p:spPr>
          <a:xfrm>
            <a:off x="3856383" y="5971178"/>
            <a:ext cx="7036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3"/>
              </a:rPr>
              <a:t>Air France baggage</a:t>
            </a:r>
            <a:r>
              <a:rPr lang="en-US" dirty="0"/>
              <a:t>			</a:t>
            </a:r>
            <a:r>
              <a:rPr lang="en-US" dirty="0">
                <a:hlinkClick r:id="rId4"/>
              </a:rPr>
              <a:t>American Airlines baggage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27689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5D3597-AD51-4D88-DB9B-21EEE9B47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218033"/>
            <a:ext cx="11029616" cy="135235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400" dirty="0">
                <a:latin typeface="Century Schoolbook" panose="02040604050505020304" pitchFamily="18" charset="0"/>
              </a:rPr>
              <a:t>Weather early December on the Danube River, Europe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921777B-A102-DAB4-8F6A-6B7BCBC1158B}"/>
              </a:ext>
            </a:extLst>
          </p:cNvPr>
          <p:cNvSpPr txBox="1"/>
          <p:nvPr/>
        </p:nvSpPr>
        <p:spPr>
          <a:xfrm>
            <a:off x="122608" y="1894687"/>
            <a:ext cx="11750565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3600" dirty="0"/>
              <a:t>Weather along the Danube River during the Christmas Market season (late November through December) is typically cold, often overcast, and frequently damp.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80F8C39-D875-4ED2-CA83-6E90FBACE24A}"/>
              </a:ext>
            </a:extLst>
          </p:cNvPr>
          <p:cNvSpPr txBox="1"/>
          <p:nvPr/>
        </p:nvSpPr>
        <p:spPr>
          <a:xfrm>
            <a:off x="0" y="3781350"/>
            <a:ext cx="12192000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1800"/>
              </a:spcBef>
              <a:spcAft>
                <a:spcPts val="900"/>
              </a:spcAft>
              <a:buNone/>
            </a:pPr>
            <a:r>
              <a:rPr lang="en-US" sz="2800" b="1" dirty="0"/>
              <a:t>                                                        </a:t>
            </a:r>
            <a:r>
              <a:rPr lang="en-US" sz="2800" b="1" u="none" strike="noStrike" dirty="0">
                <a:effectLst/>
                <a:latin typeface="+mn-lt"/>
              </a:rPr>
              <a:t>Temperature Ranges</a:t>
            </a:r>
          </a:p>
          <a:p>
            <a:pPr marL="342900" marR="0" lvl="0" indent="-342900"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2800" b="1" u="none" strike="noStrike" dirty="0">
                <a:effectLst/>
                <a:latin typeface="+mn-lt"/>
              </a:rPr>
              <a:t>Daytime Highs:</a:t>
            </a:r>
            <a:r>
              <a:rPr lang="en-US" sz="2800" b="0" u="none" strike="noStrike" dirty="0">
                <a:effectLst/>
                <a:latin typeface="+mn-lt"/>
              </a:rPr>
              <a:t> Usually range from the high 30s to the low 40s°F</a:t>
            </a:r>
            <a:r>
              <a:rPr lang="en-US" sz="2800" dirty="0"/>
              <a:t>.</a:t>
            </a:r>
            <a:endParaRPr lang="en-US" sz="2800" b="0" u="none" strike="noStrike" dirty="0">
              <a:effectLst/>
              <a:latin typeface="+mn-lt"/>
            </a:endParaRPr>
          </a:p>
          <a:p>
            <a:pPr marL="342900" marR="0" lvl="0" indent="-342900"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2800" b="1" u="none" strike="noStrike" dirty="0">
                <a:effectLst/>
                <a:latin typeface="+mn-lt"/>
              </a:rPr>
              <a:t>Nighttime Lows:</a:t>
            </a:r>
            <a:r>
              <a:rPr lang="en-US" sz="2800" b="0" u="none" strike="noStrike" dirty="0">
                <a:effectLst/>
                <a:latin typeface="+mn-lt"/>
              </a:rPr>
              <a:t> Frequently fall below freezing (32°F). </a:t>
            </a:r>
            <a:endParaRPr lang="en-US" sz="2800" b="0" u="none" strike="noStrike" dirty="0">
              <a:effectLst/>
              <a:latin typeface="Google Sans"/>
            </a:endParaRPr>
          </a:p>
        </p:txBody>
      </p:sp>
    </p:spTree>
    <p:extLst>
      <p:ext uri="{BB962C8B-B14F-4D97-AF65-F5344CB8AC3E}">
        <p14:creationId xmlns:p14="http://schemas.microsoft.com/office/powerpoint/2010/main" val="19332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294841-3A9F-E189-AB4B-24E6826117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H="1" flipV="1">
            <a:off x="546652" y="119271"/>
            <a:ext cx="10873409" cy="1043608"/>
          </a:xfrm>
        </p:spPr>
        <p:txBody>
          <a:bodyPr/>
          <a:lstStyle/>
          <a:p>
            <a:pPr algn="ctr"/>
            <a:r>
              <a:rPr lang="en-US" sz="4000" b="1" dirty="0">
                <a:solidFill>
                  <a:srgbClr val="FFC000"/>
                </a:solidFill>
              </a:rPr>
              <a:t>I live in Texas!  </a:t>
            </a:r>
            <a:r>
              <a:rPr lang="en-US" sz="4000" dirty="0">
                <a:solidFill>
                  <a:srgbClr val="FFFF00"/>
                </a:solidFill>
              </a:rPr>
              <a:t>What should I pack for a chance of snow or rain for the Christmas Markets?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2823B79-02DB-7E48-C807-A1ED395F9731}"/>
              </a:ext>
            </a:extLst>
          </p:cNvPr>
          <p:cNvSpPr txBox="1"/>
          <p:nvPr/>
        </p:nvSpPr>
        <p:spPr>
          <a:xfrm>
            <a:off x="221225" y="1435508"/>
            <a:ext cx="11749549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1800"/>
              </a:spcBef>
              <a:spcAft>
                <a:spcPts val="900"/>
              </a:spcAft>
              <a:buNone/>
            </a:pPr>
            <a:r>
              <a:rPr lang="en-US" sz="2000" b="1" u="none" strike="noStrike" dirty="0">
                <a:effectLst/>
                <a:latin typeface="+mn-lt"/>
              </a:rPr>
              <a:t>Precipitation and Conditions</a:t>
            </a:r>
          </a:p>
          <a:p>
            <a:pPr marL="342900" marR="0" lvl="0" indent="-342900"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2000" b="1" u="none" strike="noStrike" dirty="0">
                <a:effectLst/>
                <a:latin typeface="+mn-lt"/>
              </a:rPr>
              <a:t>Rain and Snow:</a:t>
            </a:r>
            <a:r>
              <a:rPr lang="en-US" sz="2000" b="0" u="none" strike="noStrike" dirty="0">
                <a:effectLst/>
                <a:latin typeface="+mn-lt"/>
              </a:rPr>
              <a:t> Rain, mist, and sleet are common, and snow is possible though a heavy, constant snow-covered landscape isn't guaranteed every day.</a:t>
            </a:r>
          </a:p>
          <a:p>
            <a:pPr marL="342900" marR="0" lvl="0" indent="-342900"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2000" b="1" u="none" strike="noStrike" dirty="0">
                <a:effectLst/>
                <a:latin typeface="+mn-lt"/>
              </a:rPr>
              <a:t>Daylight:</a:t>
            </a:r>
            <a:r>
              <a:rPr lang="en-US" sz="2000" b="0" u="none" strike="noStrike" dirty="0">
                <a:effectLst/>
                <a:latin typeface="+mn-lt"/>
              </a:rPr>
              <a:t> Days are short, with darkness falling by 4:30 PM, which gets the city lights and market illuminations glowing early.</a:t>
            </a:r>
            <a:endParaRPr lang="en-US" sz="2000" b="0" u="none" strike="noStrike" dirty="0">
              <a:effectLst/>
              <a:latin typeface="Google San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D1F4F10-2EC7-3A2B-A894-2A928CD37B61}"/>
              </a:ext>
            </a:extLst>
          </p:cNvPr>
          <p:cNvSpPr txBox="1"/>
          <p:nvPr/>
        </p:nvSpPr>
        <p:spPr>
          <a:xfrm>
            <a:off x="221225" y="3650648"/>
            <a:ext cx="8003458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1800"/>
              </a:spcBef>
              <a:spcAft>
                <a:spcPts val="900"/>
              </a:spcAft>
              <a:buNone/>
            </a:pPr>
            <a:r>
              <a:rPr lang="en-US" sz="2000" b="1" u="none" strike="noStrike" dirty="0">
                <a:effectLst/>
                <a:latin typeface="+mn-lt"/>
              </a:rPr>
              <a:t>What to Pack</a:t>
            </a:r>
          </a:p>
          <a:p>
            <a:pPr marL="342900" marR="0" lvl="0" indent="-342900"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2000" b="1" u="none" strike="noStrike" dirty="0">
                <a:effectLst/>
                <a:latin typeface="+mn-lt"/>
              </a:rPr>
              <a:t>Layers:</a:t>
            </a:r>
            <a:r>
              <a:rPr lang="en-US" sz="2000" b="0" u="none" strike="noStrike" dirty="0">
                <a:effectLst/>
                <a:latin typeface="+mn-lt"/>
              </a:rPr>
              <a:t> Thermal underwear or base layers.</a:t>
            </a:r>
          </a:p>
          <a:p>
            <a:pPr marL="342900" marR="0" lvl="0" indent="-342900"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2000" b="1" u="none" strike="noStrike" dirty="0">
                <a:effectLst/>
                <a:latin typeface="+mn-lt"/>
              </a:rPr>
              <a:t>Outerwear:</a:t>
            </a:r>
            <a:r>
              <a:rPr lang="en-US" sz="2000" b="0" u="none" strike="noStrike" dirty="0">
                <a:effectLst/>
                <a:latin typeface="+mn-lt"/>
              </a:rPr>
              <a:t> A windproof, insulated, and water-resistant winter coat.</a:t>
            </a:r>
          </a:p>
          <a:p>
            <a:pPr marL="342900" marR="0" lvl="0" indent="-342900"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2000" b="1" u="none" strike="noStrike" dirty="0">
                <a:effectLst/>
                <a:latin typeface="+mn-lt"/>
              </a:rPr>
              <a:t>Accessories:</a:t>
            </a:r>
            <a:r>
              <a:rPr lang="en-US" sz="2000" b="0" u="none" strike="noStrike" dirty="0">
                <a:effectLst/>
                <a:latin typeface="+mn-lt"/>
              </a:rPr>
              <a:t> Warm hats, thick scarves, and insulated, waterproof gloves.</a:t>
            </a:r>
          </a:p>
          <a:p>
            <a:pPr marL="342900" marR="0" lvl="0" indent="-342900"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2000" b="1" u="none" strike="noStrike" dirty="0">
                <a:effectLst/>
                <a:latin typeface="+mn-lt"/>
              </a:rPr>
              <a:t>Footwear:</a:t>
            </a:r>
            <a:r>
              <a:rPr lang="en-US" sz="2000" b="0" u="none" strike="noStrike" dirty="0">
                <a:effectLst/>
                <a:latin typeface="+mn-lt"/>
              </a:rPr>
              <a:t> Comfortable, waterproof walking boots with good traction for slick cobblestones. </a:t>
            </a:r>
            <a:endParaRPr lang="en-US" sz="2000" b="0" u="none" strike="noStrike" dirty="0">
              <a:effectLst/>
              <a:latin typeface="Google Sans"/>
            </a:endParaRPr>
          </a:p>
        </p:txBody>
      </p:sp>
    </p:spTree>
    <p:extLst>
      <p:ext uri="{BB962C8B-B14F-4D97-AF65-F5344CB8AC3E}">
        <p14:creationId xmlns:p14="http://schemas.microsoft.com/office/powerpoint/2010/main" val="13315594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8DED76B9-5273-4139-ACC9-B6E36ADE2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3345" y="159000"/>
            <a:ext cx="3240711" cy="1800429"/>
          </a:xfrm>
        </p:spPr>
        <p:txBody>
          <a:bodyPr>
            <a:noAutofit/>
          </a:bodyPr>
          <a:lstStyle/>
          <a:p>
            <a:br>
              <a:rPr lang="en-US" dirty="0"/>
            </a:br>
            <a:r>
              <a:rPr lang="en-US" sz="2800" dirty="0"/>
              <a:t>Day One                            </a:t>
            </a:r>
            <a:br>
              <a:rPr lang="en-US" dirty="0"/>
            </a:br>
            <a:r>
              <a:rPr lang="en-US" dirty="0"/>
              <a:t>Air France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87F2C169-25EA-4609-BC8A-BCA7C433EEE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08829" y="2900437"/>
            <a:ext cx="7616862" cy="1478131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/>
              <a:t>Evening departure from the United States (currently 7:00 pm)</a:t>
            </a:r>
          </a:p>
          <a:p>
            <a:r>
              <a:rPr lang="en-US" sz="2400" dirty="0"/>
              <a:t>Dinner and Breakfast served on the plane</a:t>
            </a:r>
          </a:p>
          <a:p>
            <a:r>
              <a:rPr lang="en-US" sz="2400" dirty="0"/>
              <a:t>Premium and business class upgrades available - </a:t>
            </a:r>
            <a:r>
              <a:rPr lang="en-US" sz="2400" dirty="0">
                <a:solidFill>
                  <a:srgbClr val="FF0000"/>
                </a:solidFill>
              </a:rPr>
              <a:t>work with the airline directly – October 16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C19BFBA5-3E41-40F8-9EFB-9DF730F5B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5992" y="6356350"/>
            <a:ext cx="630936" cy="365125"/>
          </a:xfrm>
        </p:spPr>
        <p:txBody>
          <a:bodyPr/>
          <a:lstStyle/>
          <a:p>
            <a:pPr lvl="0"/>
            <a:fld id="{244D815C-8BF3-4ECF-A945-A2A7C2983AF9}" type="slidenum">
              <a:rPr lang="en-US" noProof="0" smtClean="0"/>
              <a:pPr lvl="0"/>
              <a:t>22</a:t>
            </a:fld>
            <a:endParaRPr lang="en-US" noProof="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119F511-CECE-EF4F-BE1B-A428FDB9FF5B}"/>
              </a:ext>
            </a:extLst>
          </p:cNvPr>
          <p:cNvSpPr txBox="1"/>
          <p:nvPr/>
        </p:nvSpPr>
        <p:spPr>
          <a:xfrm>
            <a:off x="373345" y="2365123"/>
            <a:ext cx="340090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FF00"/>
                </a:solidFill>
              </a:rPr>
              <a:t>December 5, 2026</a:t>
            </a:r>
          </a:p>
          <a:p>
            <a:pPr algn="ctr"/>
            <a:endParaRPr lang="en-US" sz="3200" dirty="0">
              <a:solidFill>
                <a:srgbClr val="FFFF00"/>
              </a:solidFill>
            </a:endParaRPr>
          </a:p>
          <a:p>
            <a:pPr algn="ctr"/>
            <a:r>
              <a:rPr lang="en-US" sz="2800" dirty="0">
                <a:solidFill>
                  <a:srgbClr val="FFFF00"/>
                </a:solidFill>
              </a:rPr>
              <a:t>Dallas/ Fort Worth 7:00 pm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9012771-DE7E-74A9-B497-4116CD0CBCB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053" r="16558"/>
          <a:stretch>
            <a:fillRect/>
          </a:stretch>
        </p:blipFill>
        <p:spPr>
          <a:xfrm rot="16200000">
            <a:off x="4989505" y="-200896"/>
            <a:ext cx="1915209" cy="1114752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A6E4092-2058-2200-2D3F-00598931EF08}"/>
              </a:ext>
            </a:extLst>
          </p:cNvPr>
          <p:cNvSpPr txBox="1"/>
          <p:nvPr/>
        </p:nvSpPr>
        <p:spPr>
          <a:xfrm>
            <a:off x="5268528" y="6408106"/>
            <a:ext cx="609746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>
                <a:hlinkClick r:id="rId4"/>
              </a:rPr>
              <a:t>https://www.seatguru.com/airlines/Air_France/Air_France_Boeing_787-9.php</a:t>
            </a:r>
            <a:endParaRPr lang="en-US" sz="11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B012985-0077-44F2-67FE-F6D9B48FCD2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23913" b="22899"/>
          <a:stretch>
            <a:fillRect/>
          </a:stretch>
        </p:blipFill>
        <p:spPr>
          <a:xfrm>
            <a:off x="3700818" y="0"/>
            <a:ext cx="8491182" cy="2822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3478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112C35-02AC-734A-40C3-D26E5C62B2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6F89E3-FB79-7D1B-6540-BC48985EF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714" y="2555484"/>
            <a:ext cx="3484654" cy="3463924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3200" dirty="0"/>
              <a:t>Dec 6 Arrive in Paris at 11:15 a.m. and  Depart  to Vienna at 3:25</a:t>
            </a:r>
            <a:br>
              <a:rPr lang="en-US" sz="3200" dirty="0"/>
            </a:br>
            <a:r>
              <a:rPr lang="en-US" sz="3200" dirty="0"/>
              <a:t>Dec 6 Arrive in Vienna, Austria 5:35 p.m.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88E296-E216-65E8-FB52-23F5F218C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4D815C-8BF3-4ECF-A945-A2A7C2983AF9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A75A37B-97A3-B28F-DE6B-52E7B2FDC975}"/>
              </a:ext>
            </a:extLst>
          </p:cNvPr>
          <p:cNvSpPr/>
          <p:nvPr/>
        </p:nvSpPr>
        <p:spPr>
          <a:xfrm>
            <a:off x="4847261" y="3013983"/>
            <a:ext cx="611341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Welcome to Paris &amp;</a:t>
            </a:r>
          </a:p>
          <a:p>
            <a:pPr algn="ctr"/>
            <a:r>
              <a:rPr lang="en-US" sz="2800" b="1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Welcome to Vienna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7048FFA-7590-B591-7B84-00A37274ECF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3970"/>
          <a:stretch>
            <a:fillRect/>
          </a:stretch>
        </p:blipFill>
        <p:spPr>
          <a:xfrm>
            <a:off x="3666368" y="0"/>
            <a:ext cx="8269014" cy="2960016"/>
          </a:xfrm>
          <a:prstGeom prst="rect">
            <a:avLst/>
          </a:prstGeom>
        </p:spPr>
      </p:pic>
      <p:pic>
        <p:nvPicPr>
          <p:cNvPr id="5" name="Picture 4" descr="Photo">
            <a:extLst>
              <a:ext uri="{FF2B5EF4-FFF2-40B4-BE49-F238E27FC236}">
                <a16:creationId xmlns:a16="http://schemas.microsoft.com/office/drawing/2014/main" id="{FD0DFAB2-662B-FD47-C3B0-EF9532D4DB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7261" y="4091201"/>
            <a:ext cx="6518731" cy="2630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8811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1CF73EE-6A70-44B4-8C96-A29F5DCD51A7}"/>
              </a:ext>
            </a:extLst>
          </p:cNvPr>
          <p:cNvSpPr>
            <a:spLocks noGrp="1"/>
          </p:cNvSpPr>
          <p:nvPr/>
        </p:nvSpPr>
        <p:spPr>
          <a:xfrm>
            <a:off x="5286375" y="3019425"/>
            <a:ext cx="1619250" cy="38100"/>
          </a:xfrm>
          <a:prstGeom prst="rect">
            <a:avLst/>
          </a:prstGeom>
          <a:solidFill>
            <a:srgbClr val="D8A63B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A011268-1C9F-4C92-A27D-8783EF08B05A}"/>
              </a:ext>
            </a:extLst>
          </p:cNvPr>
          <p:cNvSpPr>
            <a:spLocks noGrp="1"/>
          </p:cNvSpPr>
          <p:nvPr/>
        </p:nvSpPr>
        <p:spPr>
          <a:xfrm>
            <a:off x="1809750" y="2143125"/>
            <a:ext cx="8572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38100" rIns="38100" bIns="38100" anchor="ctr">
            <a:normAutofit fontScale="68115" lnSpcReduction="20000"/>
          </a:bodyPr>
          <a:lstStyle/>
          <a:p>
            <a:pPr algn="ctr">
              <a:defRPr sz="4350" b="1" i="0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4350" b="1" i="0" dirty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Christmas Market</a:t>
            </a:r>
            <a:r>
              <a:rPr lang="en-US" sz="4350" b="1" dirty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 with a Danube River Cruise Pilgrimage</a:t>
            </a:r>
            <a:endParaRPr sz="4350" b="1" i="0" dirty="0">
              <a:solidFill>
                <a:srgbClr val="FFFFFF"/>
              </a:solidFill>
              <a:latin typeface="Georgia"/>
              <a:ea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18501265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704684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4D199D4-2D34-4E5C-AC67-7DC716B6D5EC}"/>
              </a:ext>
            </a:extLst>
          </p:cNvPr>
          <p:cNvSpPr>
            <a:spLocks noGrp="1"/>
          </p:cNvSpPr>
          <p:nvPr/>
        </p:nvSpPr>
        <p:spPr>
          <a:xfrm>
            <a:off x="914400" y="1619250"/>
            <a:ext cx="1123950" cy="38100"/>
          </a:xfrm>
          <a:prstGeom prst="rect">
            <a:avLst/>
          </a:prstGeom>
          <a:solidFill>
            <a:srgbClr val="D8A63B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B1CDE67-BD89-4C80-9690-9371AE92B1B9}"/>
              </a:ext>
            </a:extLst>
          </p:cNvPr>
          <p:cNvSpPr>
            <a:spLocks noGrp="1"/>
          </p:cNvSpPr>
          <p:nvPr/>
        </p:nvSpPr>
        <p:spPr>
          <a:xfrm>
            <a:off x="409161" y="304799"/>
            <a:ext cx="6858000" cy="1172817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38100" rIns="38100" bIns="38100" anchor="ctr">
            <a:normAutofit/>
          </a:bodyPr>
          <a:lstStyle/>
          <a:p>
            <a:pPr algn="l">
              <a:defRPr sz="3150" b="1" i="0">
                <a:solidFill>
                  <a:srgbClr val="173F35"/>
                </a:solidFill>
                <a:latin typeface="Georgia"/>
                <a:ea typeface="Georgia"/>
                <a:cs typeface="Georgia"/>
              </a:defRPr>
            </a:pPr>
            <a:r>
              <a:rPr lang="en-US" sz="3150" b="1" i="0" dirty="0">
                <a:solidFill>
                  <a:srgbClr val="173F35"/>
                </a:solidFill>
                <a:latin typeface="Georgia"/>
                <a:ea typeface="Georgia"/>
                <a:cs typeface="Georgia"/>
              </a:rPr>
              <a:t>Douce France Long Ship</a:t>
            </a:r>
          </a:p>
          <a:p>
            <a:pPr algn="l">
              <a:defRPr sz="3150" b="1" i="0">
                <a:solidFill>
                  <a:srgbClr val="173F35"/>
                </a:solidFill>
                <a:latin typeface="Georgia"/>
                <a:ea typeface="Georgia"/>
                <a:cs typeface="Georgia"/>
              </a:defRPr>
            </a:pPr>
            <a:r>
              <a:rPr lang="en-US" sz="3150" b="1" i="0" dirty="0">
                <a:solidFill>
                  <a:srgbClr val="173F35"/>
                </a:solidFill>
                <a:latin typeface="Georgia"/>
                <a:ea typeface="Georgia"/>
                <a:cs typeface="Georgia"/>
              </a:rPr>
              <a:t>“Sweet France”</a:t>
            </a:r>
            <a:endParaRPr sz="3150" b="1" i="0" dirty="0">
              <a:solidFill>
                <a:srgbClr val="173F35"/>
              </a:solidFill>
              <a:latin typeface="Georgia"/>
              <a:ea typeface="Georgia"/>
              <a:cs typeface="Georgia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442E3CB-E027-474F-BB49-79112580B12C}"/>
              </a:ext>
            </a:extLst>
          </p:cNvPr>
          <p:cNvSpPr>
            <a:spLocks noGrp="1"/>
          </p:cNvSpPr>
          <p:nvPr/>
        </p:nvSpPr>
        <p:spPr>
          <a:xfrm>
            <a:off x="914400" y="1905000"/>
            <a:ext cx="6191250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38100" rIns="38100" bIns="38100" anchor="ctr">
            <a:normAutofit/>
          </a:bodyPr>
          <a:lstStyle/>
          <a:p>
            <a:pPr algn="l">
              <a:defRPr sz="1725" b="0" i="0">
                <a:solidFill>
                  <a:srgbClr val="173F35"/>
                </a:solidFill>
                <a:latin typeface="Aptos"/>
                <a:ea typeface="Aptos"/>
                <a:cs typeface="Aptos"/>
              </a:defRPr>
            </a:pPr>
            <a:endParaRPr sz="1725" b="0" i="0" dirty="0">
              <a:solidFill>
                <a:srgbClr val="173F35"/>
              </a:solidFill>
              <a:latin typeface="Aptos"/>
              <a:ea typeface="Aptos"/>
              <a:cs typeface="Aptos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C3664A2-ACDB-A67A-F47E-A7971DF540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3619" y="3048000"/>
            <a:ext cx="5311058" cy="311919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F005F2F-61E6-35E3-E758-8D35C32832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150" y="1264356"/>
            <a:ext cx="5933013" cy="3944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5288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99FA2A-4F59-9CF1-66E1-FC7851EAC1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ED6957C-A2BB-0E1D-3538-A731223DD56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704684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E87F7F7-36A9-DFFF-29DC-F9C1CDFD8E49}"/>
              </a:ext>
            </a:extLst>
          </p:cNvPr>
          <p:cNvSpPr>
            <a:spLocks noGrp="1"/>
          </p:cNvSpPr>
          <p:nvPr/>
        </p:nvSpPr>
        <p:spPr>
          <a:xfrm>
            <a:off x="914400" y="1619250"/>
            <a:ext cx="1123950" cy="38100"/>
          </a:xfrm>
          <a:prstGeom prst="rect">
            <a:avLst/>
          </a:prstGeom>
          <a:solidFill>
            <a:srgbClr val="D8A63B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C32B44F-2BD0-253D-99CC-AFE5845EC57C}"/>
              </a:ext>
            </a:extLst>
          </p:cNvPr>
          <p:cNvSpPr>
            <a:spLocks noGrp="1"/>
          </p:cNvSpPr>
          <p:nvPr/>
        </p:nvSpPr>
        <p:spPr>
          <a:xfrm>
            <a:off x="208607" y="304799"/>
            <a:ext cx="7058554" cy="67665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38100" rIns="38100" bIns="38100" anchor="ctr">
            <a:normAutofit/>
          </a:bodyPr>
          <a:lstStyle/>
          <a:p>
            <a:pPr algn="l">
              <a:defRPr sz="3150" b="1" i="0">
                <a:solidFill>
                  <a:srgbClr val="173F35"/>
                </a:solidFill>
                <a:latin typeface="Georgia"/>
                <a:ea typeface="Georgia"/>
                <a:cs typeface="Georgia"/>
              </a:defRPr>
            </a:pPr>
            <a:r>
              <a:rPr lang="en-US" sz="3150" b="1" i="0" dirty="0">
                <a:solidFill>
                  <a:srgbClr val="173F35"/>
                </a:solidFill>
                <a:latin typeface="Georgia"/>
                <a:ea typeface="Georgia"/>
                <a:cs typeface="Georgia"/>
              </a:rPr>
              <a:t>MS Douce France “Sweet France”</a:t>
            </a:r>
            <a:endParaRPr sz="3150" b="1" i="0" dirty="0">
              <a:solidFill>
                <a:srgbClr val="173F35"/>
              </a:solidFill>
              <a:latin typeface="Georgia"/>
              <a:ea typeface="Georgia"/>
              <a:cs typeface="Georgia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3E0F529-CEBD-B9E3-73C2-EFC391B34C52}"/>
              </a:ext>
            </a:extLst>
          </p:cNvPr>
          <p:cNvSpPr>
            <a:spLocks noGrp="1"/>
          </p:cNvSpPr>
          <p:nvPr/>
        </p:nvSpPr>
        <p:spPr>
          <a:xfrm>
            <a:off x="914400" y="1905000"/>
            <a:ext cx="6191250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38100" rIns="38100" bIns="38100" anchor="ctr">
            <a:normAutofit/>
          </a:bodyPr>
          <a:lstStyle/>
          <a:p>
            <a:pPr algn="l">
              <a:defRPr sz="1725" b="0" i="0">
                <a:solidFill>
                  <a:srgbClr val="173F35"/>
                </a:solidFill>
                <a:latin typeface="Aptos"/>
                <a:ea typeface="Aptos"/>
                <a:cs typeface="Aptos"/>
              </a:defRPr>
            </a:pPr>
            <a:endParaRPr sz="1725" b="0" i="0" dirty="0">
              <a:solidFill>
                <a:srgbClr val="173F35"/>
              </a:solidFill>
              <a:latin typeface="Aptos"/>
              <a:ea typeface="Aptos"/>
              <a:cs typeface="Apto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1516421-F63F-55FA-4BD3-CE0CA2FE2D6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52092"/>
          <a:stretch>
            <a:fillRect/>
          </a:stretch>
        </p:blipFill>
        <p:spPr>
          <a:xfrm>
            <a:off x="273456" y="1174858"/>
            <a:ext cx="11714387" cy="4661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5905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0EF1F7-E3E0-DA42-059E-B1D846A947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11D2332-EC71-F9D2-E3EB-ABC0A5D5D1B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704684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12569F4-54EA-9F40-7DD4-86C5C006F2C0}"/>
              </a:ext>
            </a:extLst>
          </p:cNvPr>
          <p:cNvSpPr>
            <a:spLocks noGrp="1"/>
          </p:cNvSpPr>
          <p:nvPr/>
        </p:nvSpPr>
        <p:spPr>
          <a:xfrm>
            <a:off x="914400" y="1619250"/>
            <a:ext cx="1123950" cy="38100"/>
          </a:xfrm>
          <a:prstGeom prst="rect">
            <a:avLst/>
          </a:prstGeom>
          <a:solidFill>
            <a:srgbClr val="D8A63B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9DF7AEB-6585-0963-CD91-1700CB9518BC}"/>
              </a:ext>
            </a:extLst>
          </p:cNvPr>
          <p:cNvSpPr>
            <a:spLocks noGrp="1"/>
          </p:cNvSpPr>
          <p:nvPr/>
        </p:nvSpPr>
        <p:spPr>
          <a:xfrm>
            <a:off x="208607" y="304799"/>
            <a:ext cx="7058554" cy="67665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38100" rIns="38100" bIns="38100" anchor="ctr">
            <a:normAutofit/>
          </a:bodyPr>
          <a:lstStyle/>
          <a:p>
            <a:pPr algn="l">
              <a:defRPr sz="3150" b="1" i="0">
                <a:solidFill>
                  <a:srgbClr val="173F35"/>
                </a:solidFill>
                <a:latin typeface="Georgia"/>
                <a:ea typeface="Georgia"/>
                <a:cs typeface="Georgia"/>
              </a:defRPr>
            </a:pPr>
            <a:r>
              <a:rPr lang="en-US" sz="3150" b="1" i="0" dirty="0">
                <a:solidFill>
                  <a:srgbClr val="173F35"/>
                </a:solidFill>
                <a:latin typeface="Georgia"/>
                <a:ea typeface="Georgia"/>
                <a:cs typeface="Georgia"/>
              </a:rPr>
              <a:t>MS Douce France “Sweet France”</a:t>
            </a:r>
            <a:endParaRPr sz="3150" b="1" i="0" dirty="0">
              <a:solidFill>
                <a:srgbClr val="173F35"/>
              </a:solidFill>
              <a:latin typeface="Georgia"/>
              <a:ea typeface="Georgia"/>
              <a:cs typeface="Georgia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2C8BD57-FE09-08E4-8217-C53DE9BEEDA9}"/>
              </a:ext>
            </a:extLst>
          </p:cNvPr>
          <p:cNvSpPr>
            <a:spLocks noGrp="1"/>
          </p:cNvSpPr>
          <p:nvPr/>
        </p:nvSpPr>
        <p:spPr>
          <a:xfrm>
            <a:off x="914400" y="1905000"/>
            <a:ext cx="6191250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38100" rIns="38100" bIns="38100" anchor="ctr">
            <a:normAutofit/>
          </a:bodyPr>
          <a:lstStyle/>
          <a:p>
            <a:pPr algn="l">
              <a:defRPr sz="1725" b="0" i="0">
                <a:solidFill>
                  <a:srgbClr val="173F35"/>
                </a:solidFill>
                <a:latin typeface="Aptos"/>
                <a:ea typeface="Aptos"/>
                <a:cs typeface="Aptos"/>
              </a:defRPr>
            </a:pPr>
            <a:endParaRPr sz="1725" b="0" i="0" dirty="0">
              <a:solidFill>
                <a:srgbClr val="173F35"/>
              </a:solidFill>
              <a:latin typeface="Aptos"/>
              <a:ea typeface="Aptos"/>
              <a:cs typeface="Apto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07386D5-D0F7-897D-8F82-6D9BA83C1B0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51735"/>
          <a:stretch>
            <a:fillRect/>
          </a:stretch>
        </p:blipFill>
        <p:spPr>
          <a:xfrm>
            <a:off x="105687" y="1638300"/>
            <a:ext cx="11980626" cy="4802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2504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4D199D4-2D34-4E5C-AC67-7DC716B6D5EC}"/>
              </a:ext>
            </a:extLst>
          </p:cNvPr>
          <p:cNvSpPr>
            <a:spLocks noGrp="1"/>
          </p:cNvSpPr>
          <p:nvPr/>
        </p:nvSpPr>
        <p:spPr>
          <a:xfrm>
            <a:off x="914400" y="1619250"/>
            <a:ext cx="1123950" cy="38100"/>
          </a:xfrm>
          <a:prstGeom prst="rect">
            <a:avLst/>
          </a:prstGeom>
          <a:solidFill>
            <a:srgbClr val="D8A63B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442E3CB-E027-474F-BB49-79112580B12C}"/>
              </a:ext>
            </a:extLst>
          </p:cNvPr>
          <p:cNvSpPr>
            <a:spLocks noGrp="1"/>
          </p:cNvSpPr>
          <p:nvPr/>
        </p:nvSpPr>
        <p:spPr>
          <a:xfrm>
            <a:off x="914400" y="1905000"/>
            <a:ext cx="6191250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38100" rIns="38100" bIns="38100" anchor="ctr">
            <a:normAutofit/>
          </a:bodyPr>
          <a:lstStyle/>
          <a:p>
            <a:pPr algn="l">
              <a:defRPr sz="1725" b="0" i="0">
                <a:solidFill>
                  <a:srgbClr val="173F35"/>
                </a:solidFill>
                <a:latin typeface="Aptos"/>
                <a:ea typeface="Aptos"/>
                <a:cs typeface="Aptos"/>
              </a:defRPr>
            </a:pPr>
            <a:endParaRPr sz="1725" b="0" i="0" dirty="0">
              <a:solidFill>
                <a:srgbClr val="173F35"/>
              </a:solidFill>
              <a:latin typeface="Aptos"/>
              <a:ea typeface="Aptos"/>
              <a:cs typeface="Apto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05E9EAC-EDD3-3297-9ADB-0EBDAAFCC1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221" y="1691309"/>
            <a:ext cx="5877968" cy="39079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5EE7E3E-75DF-0122-9C40-A774C4759D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1456" y="262214"/>
            <a:ext cx="5371323" cy="344841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250BDAF-5867-610A-4BD5-3DEC70D8C1E7}"/>
              </a:ext>
            </a:extLst>
          </p:cNvPr>
          <p:cNvSpPr txBox="1"/>
          <p:nvPr/>
        </p:nvSpPr>
        <p:spPr>
          <a:xfrm>
            <a:off x="7105650" y="4154327"/>
            <a:ext cx="23820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Georgia Pro Cond Semibold" panose="02040706050405020303" pitchFamily="18" charset="0"/>
              </a:rPr>
              <a:t>Lounge and Bar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6C017F6-F581-066C-8B09-B558B4C91AF5}"/>
              </a:ext>
            </a:extLst>
          </p:cNvPr>
          <p:cNvSpPr txBox="1"/>
          <p:nvPr/>
        </p:nvSpPr>
        <p:spPr>
          <a:xfrm>
            <a:off x="649659" y="513531"/>
            <a:ext cx="41054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Welcome</a:t>
            </a:r>
          </a:p>
          <a:p>
            <a:pPr algn="ctr"/>
            <a:r>
              <a:rPr lang="en-US" sz="2800" b="1" dirty="0"/>
              <a:t>Check-in</a:t>
            </a:r>
          </a:p>
        </p:txBody>
      </p:sp>
    </p:spTree>
    <p:extLst>
      <p:ext uri="{BB962C8B-B14F-4D97-AF65-F5344CB8AC3E}">
        <p14:creationId xmlns:p14="http://schemas.microsoft.com/office/powerpoint/2010/main" val="29132171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4D199D4-2D34-4E5C-AC67-7DC716B6D5EC}"/>
              </a:ext>
            </a:extLst>
          </p:cNvPr>
          <p:cNvSpPr>
            <a:spLocks noGrp="1"/>
          </p:cNvSpPr>
          <p:nvPr/>
        </p:nvSpPr>
        <p:spPr>
          <a:xfrm>
            <a:off x="914400" y="1619250"/>
            <a:ext cx="1123950" cy="38100"/>
          </a:xfrm>
          <a:prstGeom prst="rect">
            <a:avLst/>
          </a:prstGeom>
          <a:solidFill>
            <a:srgbClr val="D8A63B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442E3CB-E027-474F-BB49-79112580B12C}"/>
              </a:ext>
            </a:extLst>
          </p:cNvPr>
          <p:cNvSpPr>
            <a:spLocks noGrp="1"/>
          </p:cNvSpPr>
          <p:nvPr/>
        </p:nvSpPr>
        <p:spPr>
          <a:xfrm>
            <a:off x="914400" y="1905000"/>
            <a:ext cx="6191250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38100" rIns="38100" bIns="38100" anchor="ctr">
            <a:normAutofit/>
          </a:bodyPr>
          <a:lstStyle/>
          <a:p>
            <a:pPr algn="l">
              <a:defRPr sz="1725" b="0" i="0">
                <a:solidFill>
                  <a:srgbClr val="173F35"/>
                </a:solidFill>
                <a:latin typeface="Aptos"/>
                <a:ea typeface="Aptos"/>
                <a:cs typeface="Aptos"/>
              </a:defRPr>
            </a:pPr>
            <a:endParaRPr sz="1725" b="0" i="0" dirty="0">
              <a:solidFill>
                <a:srgbClr val="173F35"/>
              </a:solidFill>
              <a:latin typeface="Aptos"/>
              <a:ea typeface="Aptos"/>
              <a:cs typeface="Apto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85A3FEF-AC08-1E3A-205F-C483786FB1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300" y="187873"/>
            <a:ext cx="5236925" cy="348101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A03FA5B-0984-6654-9849-D08D30D51F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8216" y="2252226"/>
            <a:ext cx="6156301" cy="409212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4E453C2-77D9-C7D1-F1E8-1738370310CD}"/>
              </a:ext>
            </a:extLst>
          </p:cNvPr>
          <p:cNvSpPr txBox="1"/>
          <p:nvPr/>
        </p:nvSpPr>
        <p:spPr>
          <a:xfrm>
            <a:off x="1834460" y="4278651"/>
            <a:ext cx="2683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Georgia Pro" panose="02040502050405020303" pitchFamily="18" charset="0"/>
              </a:rPr>
              <a:t>Spacious Cabins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DF777AE-3607-E9B8-A665-C09C5977B553}"/>
              </a:ext>
            </a:extLst>
          </p:cNvPr>
          <p:cNvSpPr txBox="1"/>
          <p:nvPr/>
        </p:nvSpPr>
        <p:spPr>
          <a:xfrm>
            <a:off x="6123266" y="1504890"/>
            <a:ext cx="26040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Georgia Pro" panose="02040502050405020303" pitchFamily="18" charset="0"/>
              </a:rPr>
              <a:t>Dinning Room</a:t>
            </a:r>
          </a:p>
        </p:txBody>
      </p:sp>
    </p:spTree>
    <p:extLst>
      <p:ext uri="{BB962C8B-B14F-4D97-AF65-F5344CB8AC3E}">
        <p14:creationId xmlns:p14="http://schemas.microsoft.com/office/powerpoint/2010/main" val="28974774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9F6E631-1290-4ED1-9C7F-B3F47A75C9C2}"/>
              </a:ext>
            </a:extLst>
          </p:cNvPr>
          <p:cNvSpPr>
            <a:spLocks noGrp="1"/>
          </p:cNvSpPr>
          <p:nvPr/>
        </p:nvSpPr>
        <p:spPr>
          <a:xfrm>
            <a:off x="857250" y="1790700"/>
            <a:ext cx="1143000" cy="38100"/>
          </a:xfrm>
          <a:prstGeom prst="rect">
            <a:avLst/>
          </a:prstGeom>
          <a:solidFill>
            <a:srgbClr val="D8A63B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0E7D6A2-BA73-48F6-BF93-E04ACE324191}"/>
              </a:ext>
            </a:extLst>
          </p:cNvPr>
          <p:cNvSpPr>
            <a:spLocks noGrp="1"/>
          </p:cNvSpPr>
          <p:nvPr/>
        </p:nvSpPr>
        <p:spPr>
          <a:xfrm>
            <a:off x="819150" y="952500"/>
            <a:ext cx="657225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38100" rIns="38100" bIns="38100" anchor="ctr">
            <a:normAutofit/>
          </a:bodyPr>
          <a:lstStyle/>
          <a:p>
            <a:pPr algn="l">
              <a:defRPr sz="3300" b="1" i="0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lang="en-US" sz="3300" b="1" i="0" dirty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Itinerary</a:t>
            </a:r>
            <a:endParaRPr sz="3300" b="1" i="0" dirty="0">
              <a:solidFill>
                <a:srgbClr val="FFFFFF"/>
              </a:solidFill>
              <a:latin typeface="Georgia"/>
              <a:ea typeface="Georgia"/>
              <a:cs typeface="Georgia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5A654F7-0CB1-480D-A97B-E1BA88E2CBDB}"/>
              </a:ext>
            </a:extLst>
          </p:cNvPr>
          <p:cNvSpPr>
            <a:spLocks noGrp="1"/>
          </p:cNvSpPr>
          <p:nvPr/>
        </p:nvSpPr>
        <p:spPr>
          <a:xfrm>
            <a:off x="857250" y="2076450"/>
            <a:ext cx="6191250" cy="1028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38100" rIns="38100" bIns="38100" anchor="ctr">
            <a:normAutofit/>
          </a:bodyPr>
          <a:lstStyle/>
          <a:p>
            <a:pPr algn="l">
              <a:defRPr sz="1800" b="0" i="0">
                <a:solidFill>
                  <a:srgbClr val="F7F0DE"/>
                </a:solidFill>
                <a:latin typeface="Aptos"/>
                <a:ea typeface="Aptos"/>
                <a:cs typeface="Aptos"/>
              </a:defRPr>
            </a:pPr>
            <a:endParaRPr sz="1800" b="0" i="0" dirty="0">
              <a:solidFill>
                <a:srgbClr val="F7F0DE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662182-8FEA-9E5D-7754-83926B75D7C9}"/>
              </a:ext>
            </a:extLst>
          </p:cNvPr>
          <p:cNvSpPr txBox="1"/>
          <p:nvPr/>
        </p:nvSpPr>
        <p:spPr>
          <a:xfrm>
            <a:off x="180119" y="1903512"/>
            <a:ext cx="8401905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December 6, Sunday, Day 2</a:t>
            </a:r>
          </a:p>
          <a:p>
            <a:endParaRPr lang="en-US" sz="2400" dirty="0">
              <a:solidFill>
                <a:schemeClr val="bg1"/>
              </a:solidFill>
            </a:endParaRPr>
          </a:p>
          <a:p>
            <a:r>
              <a:rPr lang="en-US" sz="2400" dirty="0">
                <a:solidFill>
                  <a:schemeClr val="bg1"/>
                </a:solidFill>
              </a:rPr>
              <a:t>Vienna</a:t>
            </a:r>
          </a:p>
          <a:p>
            <a:endParaRPr lang="en-US" sz="2400" dirty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chemeClr val="bg1"/>
                </a:solidFill>
              </a:rPr>
              <a:t>Polish Church in Vienna to celebrate Mass and explore the small museum of St. John Paul II relics and gift shop.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sz="2400" dirty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chemeClr val="bg1"/>
                </a:solidFill>
              </a:rPr>
              <a:t>Lunch at one of the Christmas Markets. Board the ship at 4 p.m.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sz="2400" dirty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chemeClr val="bg1"/>
                </a:solidFill>
              </a:rPr>
              <a:t>Unpack and enjoy Cocktails and dinner followed by music in the lounge</a:t>
            </a:r>
            <a:r>
              <a:rPr lang="en-US" dirty="0">
                <a:solidFill>
                  <a:schemeClr val="bg1"/>
                </a:solidFill>
              </a:rPr>
              <a:t>.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	 </a:t>
            </a:r>
          </a:p>
        </p:txBody>
      </p:sp>
    </p:spTree>
    <p:extLst>
      <p:ext uri="{BB962C8B-B14F-4D97-AF65-F5344CB8AC3E}">
        <p14:creationId xmlns:p14="http://schemas.microsoft.com/office/powerpoint/2010/main" val="205291822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-231085" y="149087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4D199D4-2D34-4E5C-AC67-7DC716B6D5EC}"/>
              </a:ext>
            </a:extLst>
          </p:cNvPr>
          <p:cNvSpPr>
            <a:spLocks noGrp="1"/>
          </p:cNvSpPr>
          <p:nvPr/>
        </p:nvSpPr>
        <p:spPr>
          <a:xfrm>
            <a:off x="914400" y="1619250"/>
            <a:ext cx="1123950" cy="38100"/>
          </a:xfrm>
          <a:prstGeom prst="rect">
            <a:avLst/>
          </a:prstGeom>
          <a:solidFill>
            <a:srgbClr val="D8A63B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B1CDE67-BD89-4C80-9690-9371AE92B1B9}"/>
              </a:ext>
            </a:extLst>
          </p:cNvPr>
          <p:cNvSpPr>
            <a:spLocks noGrp="1"/>
          </p:cNvSpPr>
          <p:nvPr/>
        </p:nvSpPr>
        <p:spPr>
          <a:xfrm>
            <a:off x="876300" y="800100"/>
            <a:ext cx="685800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38100" rIns="38100" bIns="38100" anchor="ctr">
            <a:normAutofit/>
          </a:bodyPr>
          <a:lstStyle/>
          <a:p>
            <a:pPr algn="l">
              <a:defRPr sz="3150" b="1" i="0">
                <a:solidFill>
                  <a:srgbClr val="173F35"/>
                </a:solidFill>
                <a:latin typeface="Georgia"/>
                <a:ea typeface="Georgia"/>
                <a:cs typeface="Georgia"/>
              </a:defRPr>
            </a:pPr>
            <a:r>
              <a:rPr sz="3150" b="1" i="0">
                <a:solidFill>
                  <a:srgbClr val="173F35"/>
                </a:solidFill>
                <a:latin typeface="Georgia"/>
                <a:ea typeface="Georgia"/>
                <a:cs typeface="Georgia"/>
              </a:rPr>
              <a:t>Slide title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442E3CB-E027-474F-BB49-79112580B12C}"/>
              </a:ext>
            </a:extLst>
          </p:cNvPr>
          <p:cNvSpPr>
            <a:spLocks noGrp="1"/>
          </p:cNvSpPr>
          <p:nvPr/>
        </p:nvSpPr>
        <p:spPr>
          <a:xfrm>
            <a:off x="3427202" y="325859"/>
            <a:ext cx="3420859" cy="94753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38100" rIns="38100" bIns="38100" anchor="ctr">
            <a:normAutofit/>
          </a:bodyPr>
          <a:lstStyle/>
          <a:p>
            <a:pPr algn="ctr">
              <a:defRPr sz="1725" b="0" i="0">
                <a:solidFill>
                  <a:srgbClr val="173F35"/>
                </a:solidFill>
                <a:latin typeface="Aptos"/>
                <a:ea typeface="Aptos"/>
                <a:cs typeface="Aptos"/>
              </a:defRPr>
            </a:pPr>
            <a:r>
              <a:rPr lang="en-US" sz="2400" b="1" i="0" dirty="0">
                <a:solidFill>
                  <a:srgbClr val="173F35"/>
                </a:solidFill>
                <a:latin typeface="Aptos"/>
                <a:ea typeface="Aptos"/>
                <a:cs typeface="Aptos"/>
              </a:rPr>
              <a:t>St. Stephens Cathedral</a:t>
            </a:r>
          </a:p>
          <a:p>
            <a:pPr algn="ctr">
              <a:defRPr sz="1725" b="0" i="0">
                <a:solidFill>
                  <a:srgbClr val="173F35"/>
                </a:solidFill>
                <a:latin typeface="Aptos"/>
                <a:ea typeface="Aptos"/>
                <a:cs typeface="Aptos"/>
              </a:defRPr>
            </a:pPr>
            <a:r>
              <a:rPr lang="en-US" sz="2400" b="1" i="0" dirty="0">
                <a:solidFill>
                  <a:srgbClr val="173F35"/>
                </a:solidFill>
                <a:latin typeface="Aptos"/>
                <a:ea typeface="Aptos"/>
                <a:cs typeface="Aptos"/>
              </a:rPr>
              <a:t> in Vienna</a:t>
            </a:r>
            <a:endParaRPr sz="2400" b="1" i="0" dirty="0">
              <a:solidFill>
                <a:srgbClr val="173F35"/>
              </a:solidFill>
              <a:latin typeface="Aptos"/>
              <a:ea typeface="Aptos"/>
              <a:cs typeface="Apto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0994328-5D00-0A70-98CB-4BAB881820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793" y="799624"/>
            <a:ext cx="3609737" cy="594403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95F2A57-B91C-43A4-2623-3EB6AC972A43}"/>
              </a:ext>
            </a:extLst>
          </p:cNvPr>
          <p:cNvSpPr txBox="1"/>
          <p:nvPr/>
        </p:nvSpPr>
        <p:spPr>
          <a:xfrm>
            <a:off x="5137631" y="1100485"/>
            <a:ext cx="3738770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Day 3</a:t>
            </a:r>
          </a:p>
          <a:p>
            <a:r>
              <a:rPr lang="en-US" sz="2000" dirty="0"/>
              <a:t>Mass</a:t>
            </a:r>
          </a:p>
          <a:p>
            <a:endParaRPr lang="en-US" sz="2000" dirty="0"/>
          </a:p>
          <a:p>
            <a:r>
              <a:rPr lang="en-US" sz="2000" dirty="0"/>
              <a:t>Panoramic tour of the        </a:t>
            </a:r>
            <a:r>
              <a:rPr lang="en-US" sz="2000" dirty="0" err="1"/>
              <a:t>Ringstrasse</a:t>
            </a:r>
            <a:r>
              <a:rPr lang="en-US" sz="2000" dirty="0"/>
              <a:t> area</a:t>
            </a:r>
          </a:p>
          <a:p>
            <a:endParaRPr lang="en-US" sz="2000" dirty="0"/>
          </a:p>
          <a:p>
            <a:r>
              <a:rPr lang="en-US" sz="2000" dirty="0"/>
              <a:t>90-minute guided walking tour of the city center, Donner Fountain, Belvedere Palace gardens, Hofburg Palace, and the Spanish horses training site.</a:t>
            </a:r>
          </a:p>
          <a:p>
            <a:endParaRPr lang="en-US" sz="2000" dirty="0"/>
          </a:p>
          <a:p>
            <a:r>
              <a:rPr lang="en-US" sz="2000" dirty="0"/>
              <a:t>Lunch on the ship or on your own in town. </a:t>
            </a:r>
          </a:p>
          <a:p>
            <a:endParaRPr lang="en-US" dirty="0"/>
          </a:p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0454258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35DD508-B0F9-42C3-BE11-9E767257A9B6}"/>
              </a:ext>
            </a:extLst>
          </p:cNvPr>
          <p:cNvSpPr>
            <a:spLocks noGrp="1"/>
          </p:cNvSpPr>
          <p:nvPr/>
        </p:nvSpPr>
        <p:spPr>
          <a:xfrm>
            <a:off x="5524500" y="1352550"/>
            <a:ext cx="1143000" cy="38100"/>
          </a:xfrm>
          <a:prstGeom prst="rect">
            <a:avLst/>
          </a:prstGeom>
          <a:solidFill>
            <a:srgbClr val="D8A63B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932E133-415D-442B-A08E-AD3E2022FF7D}"/>
              </a:ext>
            </a:extLst>
          </p:cNvPr>
          <p:cNvSpPr>
            <a:spLocks noGrp="1"/>
          </p:cNvSpPr>
          <p:nvPr/>
        </p:nvSpPr>
        <p:spPr>
          <a:xfrm>
            <a:off x="1047750" y="552450"/>
            <a:ext cx="10096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38100" rIns="38100" bIns="38100" anchor="ctr">
            <a:normAutofit/>
          </a:bodyPr>
          <a:lstStyle/>
          <a:p>
            <a:pPr algn="ctr">
              <a:defRPr sz="3000" b="1" i="0">
                <a:solidFill>
                  <a:srgbClr val="173F35"/>
                </a:solidFill>
                <a:latin typeface="Georgia"/>
                <a:ea typeface="Georgia"/>
                <a:cs typeface="Georgia"/>
              </a:defRPr>
            </a:pPr>
            <a:endParaRPr sz="3000" b="1" i="0" dirty="0">
              <a:solidFill>
                <a:srgbClr val="173F35"/>
              </a:solidFill>
              <a:latin typeface="Georgia"/>
              <a:ea typeface="Georgia"/>
              <a:cs typeface="Georgia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D934954-0900-47BA-8990-270E3684596C}"/>
              </a:ext>
            </a:extLst>
          </p:cNvPr>
          <p:cNvSpPr>
            <a:spLocks noGrp="1"/>
          </p:cNvSpPr>
          <p:nvPr/>
        </p:nvSpPr>
        <p:spPr>
          <a:xfrm>
            <a:off x="1619250" y="2019300"/>
            <a:ext cx="3714750" cy="1600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38100" rIns="38100" bIns="38100" anchor="ctr">
            <a:normAutofit/>
          </a:bodyPr>
          <a:lstStyle/>
          <a:p>
            <a:pPr algn="l">
              <a:defRPr sz="1875" b="0" i="0">
                <a:solidFill>
                  <a:srgbClr val="173F35"/>
                </a:solidFill>
                <a:latin typeface="Aptos"/>
                <a:ea typeface="Aptos"/>
                <a:cs typeface="Aptos"/>
              </a:defRPr>
            </a:pPr>
            <a:endParaRPr sz="1875" b="0" i="0" dirty="0">
              <a:solidFill>
                <a:srgbClr val="173F35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EB3DC6C-B87C-A6A9-C8B9-65CDA046A98E}"/>
              </a:ext>
            </a:extLst>
          </p:cNvPr>
          <p:cNvSpPr txBox="1"/>
          <p:nvPr/>
        </p:nvSpPr>
        <p:spPr>
          <a:xfrm>
            <a:off x="1714500" y="552450"/>
            <a:ext cx="361950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000" b="1" dirty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000" dirty="0"/>
              <a:t>Enjoy the Vienna Christmas Markets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000" dirty="0"/>
              <a:t>Mulled wine and tasting local cuisine.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000" dirty="0"/>
              <a:t>Return to ship for dinner.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000" dirty="0"/>
              <a:t>Trivia Evening.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000" dirty="0"/>
              <a:t>Cruise overnight.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F820186-2109-BC05-76E3-33165821F8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4550" y="0"/>
            <a:ext cx="4241524" cy="565536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BAC0358-34D4-1922-5441-55B3DE7CD570}"/>
              </a:ext>
            </a:extLst>
          </p:cNvPr>
          <p:cNvSpPr txBox="1"/>
          <p:nvPr/>
        </p:nvSpPr>
        <p:spPr>
          <a:xfrm>
            <a:off x="1258129" y="226368"/>
            <a:ext cx="462604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2</a:t>
            </a:r>
            <a:r>
              <a:rPr lang="en-US" sz="2400" b="1" baseline="30000" dirty="0"/>
              <a:t>nd</a:t>
            </a:r>
            <a:r>
              <a:rPr lang="en-US" sz="2400" b="1" dirty="0"/>
              <a:t> Half of Day 3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90A620A-0BF2-CD8B-9276-29C108117C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1724" y="3187537"/>
            <a:ext cx="2578425" cy="257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22767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35DD508-B0F9-42C3-BE11-9E767257A9B6}"/>
              </a:ext>
            </a:extLst>
          </p:cNvPr>
          <p:cNvSpPr>
            <a:spLocks noGrp="1"/>
          </p:cNvSpPr>
          <p:nvPr/>
        </p:nvSpPr>
        <p:spPr>
          <a:xfrm>
            <a:off x="5524500" y="1352550"/>
            <a:ext cx="1143000" cy="38100"/>
          </a:xfrm>
          <a:prstGeom prst="rect">
            <a:avLst/>
          </a:prstGeom>
          <a:solidFill>
            <a:srgbClr val="D8A63B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932E133-415D-442B-A08E-AD3E2022FF7D}"/>
              </a:ext>
            </a:extLst>
          </p:cNvPr>
          <p:cNvSpPr>
            <a:spLocks noGrp="1"/>
          </p:cNvSpPr>
          <p:nvPr/>
        </p:nvSpPr>
        <p:spPr>
          <a:xfrm>
            <a:off x="1047750" y="552450"/>
            <a:ext cx="10096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38100" rIns="38100" bIns="38100" anchor="ctr">
            <a:normAutofit/>
          </a:bodyPr>
          <a:lstStyle/>
          <a:p>
            <a:pPr algn="ctr">
              <a:defRPr sz="3000" b="1" i="0">
                <a:solidFill>
                  <a:srgbClr val="173F35"/>
                </a:solidFill>
                <a:latin typeface="Georgia"/>
                <a:ea typeface="Georgia"/>
                <a:cs typeface="Georgia"/>
              </a:defRPr>
            </a:pPr>
            <a:r>
              <a:rPr lang="en-US" sz="3000" b="1" i="0" dirty="0">
                <a:solidFill>
                  <a:srgbClr val="173F35"/>
                </a:solidFill>
                <a:latin typeface="Georgia"/>
                <a:ea typeface="Georgia"/>
                <a:cs typeface="Georgia"/>
              </a:rPr>
              <a:t>VIENNA CHRISTMAS MARKET</a:t>
            </a:r>
            <a:endParaRPr sz="3000" b="1" i="0" dirty="0">
              <a:solidFill>
                <a:srgbClr val="173F35"/>
              </a:solidFill>
              <a:latin typeface="Georgia"/>
              <a:ea typeface="Georgia"/>
              <a:cs typeface="Georgia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D934954-0900-47BA-8990-270E3684596C}"/>
              </a:ext>
            </a:extLst>
          </p:cNvPr>
          <p:cNvSpPr>
            <a:spLocks noGrp="1"/>
          </p:cNvSpPr>
          <p:nvPr/>
        </p:nvSpPr>
        <p:spPr>
          <a:xfrm>
            <a:off x="1809750" y="4496289"/>
            <a:ext cx="3714750" cy="78642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38100" rIns="38100" bIns="38100" anchor="ctr">
            <a:normAutofit fontScale="92500" lnSpcReduction="10000"/>
          </a:bodyPr>
          <a:lstStyle/>
          <a:p>
            <a:pPr algn="l">
              <a:defRPr sz="1875" b="0" i="0">
                <a:solidFill>
                  <a:srgbClr val="173F35"/>
                </a:solidFill>
                <a:latin typeface="Aptos"/>
                <a:ea typeface="Aptos"/>
                <a:cs typeface="Aptos"/>
              </a:defRPr>
            </a:pPr>
            <a:r>
              <a:rPr sz="1875" b="0" i="0" dirty="0">
                <a:solidFill>
                  <a:srgbClr val="173F35"/>
                </a:solidFill>
                <a:latin typeface="Aptos"/>
                <a:ea typeface="Aptos"/>
                <a:cs typeface="Aptos"/>
              </a:rPr>
              <a:t>Left-column heading</a:t>
            </a:r>
          </a:p>
          <a:p>
            <a:pPr algn="l">
              <a:defRPr sz="1875" b="0" i="0">
                <a:solidFill>
                  <a:srgbClr val="173F35"/>
                </a:solidFill>
                <a:latin typeface="Aptos"/>
                <a:ea typeface="Aptos"/>
                <a:cs typeface="Aptos"/>
              </a:defRPr>
            </a:pPr>
            <a:r>
              <a:rPr sz="1875" b="0" i="0" dirty="0">
                <a:solidFill>
                  <a:srgbClr val="173F35"/>
                </a:solidFill>
                <a:latin typeface="Aptos"/>
                <a:ea typeface="Aptos"/>
                <a:cs typeface="Aptos"/>
              </a:rPr>
              <a:t>Add key points, an image, or a short list.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63CD28C-85C6-47E8-8F9B-25CF02AB2309}"/>
              </a:ext>
            </a:extLst>
          </p:cNvPr>
          <p:cNvSpPr>
            <a:spLocks noGrp="1"/>
          </p:cNvSpPr>
          <p:nvPr/>
        </p:nvSpPr>
        <p:spPr>
          <a:xfrm>
            <a:off x="6858000" y="2019300"/>
            <a:ext cx="3714750" cy="1600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38100" rIns="38100" bIns="38100" anchor="ctr">
            <a:normAutofit/>
          </a:bodyPr>
          <a:lstStyle/>
          <a:p>
            <a:pPr algn="l">
              <a:defRPr sz="1875" b="0" i="0">
                <a:solidFill>
                  <a:srgbClr val="173F35"/>
                </a:solidFill>
                <a:latin typeface="Aptos"/>
                <a:ea typeface="Aptos"/>
                <a:cs typeface="Aptos"/>
              </a:defRPr>
            </a:pPr>
            <a:r>
              <a:rPr sz="1875" b="0" i="0">
                <a:solidFill>
                  <a:srgbClr val="173F35"/>
                </a:solidFill>
                <a:latin typeface="Aptos"/>
                <a:ea typeface="Aptos"/>
                <a:cs typeface="Aptos"/>
              </a:rPr>
              <a:t>Right-column heading</a:t>
            </a:r>
          </a:p>
          <a:p>
            <a:pPr algn="l">
              <a:defRPr sz="1875" b="0" i="0">
                <a:solidFill>
                  <a:srgbClr val="173F35"/>
                </a:solidFill>
                <a:latin typeface="Aptos"/>
                <a:ea typeface="Aptos"/>
                <a:cs typeface="Aptos"/>
              </a:defRPr>
            </a:pPr>
            <a:r>
              <a:rPr sz="1875" b="0" i="0">
                <a:solidFill>
                  <a:srgbClr val="173F35"/>
                </a:solidFill>
                <a:latin typeface="Aptos"/>
                <a:ea typeface="Aptos"/>
                <a:cs typeface="Aptos"/>
              </a:rPr>
              <a:t>Add a comparison, example, or supporting detail.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52A51CE-1EA1-6008-5FC9-4A538ECE87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415" y="1014047"/>
            <a:ext cx="3538171" cy="471756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A85E145-3777-77F5-C35C-12BB0F908D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" y="0"/>
            <a:ext cx="12001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48147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4B8A054-6597-4DEC-8B39-5E2D232B86EC}"/>
              </a:ext>
            </a:extLst>
          </p:cNvPr>
          <p:cNvSpPr>
            <a:spLocks noGrp="1"/>
          </p:cNvSpPr>
          <p:nvPr/>
        </p:nvSpPr>
        <p:spPr>
          <a:xfrm>
            <a:off x="5476875" y="1981200"/>
            <a:ext cx="1238250" cy="38100"/>
          </a:xfrm>
          <a:prstGeom prst="rect">
            <a:avLst/>
          </a:prstGeom>
          <a:solidFill>
            <a:srgbClr val="D8A63B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DCD8A25-C87F-4A9F-BE21-C659404EBC27}"/>
              </a:ext>
            </a:extLst>
          </p:cNvPr>
          <p:cNvSpPr>
            <a:spLocks noGrp="1"/>
          </p:cNvSpPr>
          <p:nvPr/>
        </p:nvSpPr>
        <p:spPr>
          <a:xfrm>
            <a:off x="7972427" y="4067175"/>
            <a:ext cx="32956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38100" rIns="38100" bIns="38100" anchor="ctr">
            <a:normAutofit/>
          </a:bodyPr>
          <a:lstStyle/>
          <a:p>
            <a:pPr algn="ctr">
              <a:defRPr sz="3000" b="1" i="0">
                <a:solidFill>
                  <a:srgbClr val="5B294D"/>
                </a:solidFill>
                <a:latin typeface="Georgia"/>
                <a:ea typeface="Georgia"/>
                <a:cs typeface="Georgia"/>
              </a:defRPr>
            </a:pPr>
            <a:endParaRPr sz="3000" b="1" i="0" dirty="0">
              <a:solidFill>
                <a:srgbClr val="5B294D"/>
              </a:solidFill>
              <a:latin typeface="Georgia"/>
              <a:ea typeface="Georgia"/>
              <a:cs typeface="Georgia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3B77C0D-BC17-40FC-8825-8453B0CFC821}"/>
              </a:ext>
            </a:extLst>
          </p:cNvPr>
          <p:cNvSpPr>
            <a:spLocks noGrp="1"/>
          </p:cNvSpPr>
          <p:nvPr/>
        </p:nvSpPr>
        <p:spPr>
          <a:xfrm>
            <a:off x="561975" y="4371975"/>
            <a:ext cx="365760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38100" rIns="38100" bIns="38100" anchor="ctr">
            <a:normAutofit/>
          </a:bodyPr>
          <a:lstStyle/>
          <a:p>
            <a:pPr algn="ctr">
              <a:defRPr sz="2325" b="0" i="1">
                <a:solidFill>
                  <a:srgbClr val="5B294D"/>
                </a:solidFill>
                <a:latin typeface="Georgia"/>
                <a:ea typeface="Georgia"/>
                <a:cs typeface="Georgia"/>
              </a:defRPr>
            </a:pPr>
            <a:endParaRPr sz="2325" b="0" i="1" dirty="0">
              <a:solidFill>
                <a:srgbClr val="5B294D"/>
              </a:solidFill>
              <a:latin typeface="Georgia"/>
              <a:ea typeface="Georgia"/>
              <a:cs typeface="Georgia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D91D338-6D81-2592-C080-03CBA5FCD0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958" y="2616741"/>
            <a:ext cx="6125155" cy="408241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4348AB6-94D8-4D3F-1E4E-D1DC8DA539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6875" y="508181"/>
            <a:ext cx="6040877" cy="340015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0D3595C-0D9B-17F6-95CC-6181B1EC46C6}"/>
              </a:ext>
            </a:extLst>
          </p:cNvPr>
          <p:cNvSpPr txBox="1"/>
          <p:nvPr/>
        </p:nvSpPr>
        <p:spPr>
          <a:xfrm>
            <a:off x="1342418" y="1381035"/>
            <a:ext cx="39496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Georgia Pro Cond Semibold" panose="020F0502020204030204" pitchFamily="18" charset="0"/>
              </a:rPr>
              <a:t>Vienna </a:t>
            </a:r>
          </a:p>
          <a:p>
            <a:pPr algn="ctr"/>
            <a:r>
              <a:rPr lang="en-US" sz="3600" b="1" dirty="0">
                <a:latin typeface="Georgia Pro Cond Semibold" panose="020F0502020204030204" pitchFamily="18" charset="0"/>
              </a:rPr>
              <a:t>Christmas Market</a:t>
            </a:r>
          </a:p>
        </p:txBody>
      </p:sp>
    </p:spTree>
    <p:extLst>
      <p:ext uri="{BB962C8B-B14F-4D97-AF65-F5344CB8AC3E}">
        <p14:creationId xmlns:p14="http://schemas.microsoft.com/office/powerpoint/2010/main" val="28940962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DAC73D-2DCF-9B42-210D-12F2B45109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A324DF4-7DFC-91B3-D5C3-EBBC9914AF9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B6FA77E-2FDD-B584-2566-69F57C282EA0}"/>
              </a:ext>
            </a:extLst>
          </p:cNvPr>
          <p:cNvSpPr>
            <a:spLocks noGrp="1"/>
          </p:cNvSpPr>
          <p:nvPr/>
        </p:nvSpPr>
        <p:spPr>
          <a:xfrm>
            <a:off x="5476875" y="1981200"/>
            <a:ext cx="1238250" cy="38100"/>
          </a:xfrm>
          <a:prstGeom prst="rect">
            <a:avLst/>
          </a:prstGeom>
          <a:solidFill>
            <a:srgbClr val="D8A63B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ED1838C-3498-D9BD-BF29-C43979966261}"/>
              </a:ext>
            </a:extLst>
          </p:cNvPr>
          <p:cNvSpPr>
            <a:spLocks noGrp="1"/>
          </p:cNvSpPr>
          <p:nvPr/>
        </p:nvSpPr>
        <p:spPr>
          <a:xfrm>
            <a:off x="7972427" y="4067175"/>
            <a:ext cx="32956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38100" rIns="38100" bIns="38100" anchor="ctr">
            <a:normAutofit/>
          </a:bodyPr>
          <a:lstStyle/>
          <a:p>
            <a:pPr algn="ctr">
              <a:defRPr sz="3000" b="1" i="0">
                <a:solidFill>
                  <a:srgbClr val="5B294D"/>
                </a:solidFill>
                <a:latin typeface="Georgia"/>
                <a:ea typeface="Georgia"/>
                <a:cs typeface="Georgia"/>
              </a:defRPr>
            </a:pPr>
            <a:endParaRPr sz="3000" b="1" i="0" dirty="0">
              <a:solidFill>
                <a:srgbClr val="5B294D"/>
              </a:solidFill>
              <a:latin typeface="Georgia"/>
              <a:ea typeface="Georgia"/>
              <a:cs typeface="Georgia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33A219A-17FF-9E1E-A91E-18C785203756}"/>
              </a:ext>
            </a:extLst>
          </p:cNvPr>
          <p:cNvSpPr>
            <a:spLocks noGrp="1"/>
          </p:cNvSpPr>
          <p:nvPr/>
        </p:nvSpPr>
        <p:spPr>
          <a:xfrm>
            <a:off x="561975" y="4371975"/>
            <a:ext cx="365760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38100" rIns="38100" bIns="38100" anchor="ctr">
            <a:normAutofit/>
          </a:bodyPr>
          <a:lstStyle/>
          <a:p>
            <a:pPr algn="ctr">
              <a:defRPr sz="2325" b="0" i="1">
                <a:solidFill>
                  <a:srgbClr val="5B294D"/>
                </a:solidFill>
                <a:latin typeface="Georgia"/>
                <a:ea typeface="Georgia"/>
                <a:cs typeface="Georgia"/>
              </a:defRPr>
            </a:pPr>
            <a:endParaRPr sz="2325" b="0" i="1" dirty="0">
              <a:solidFill>
                <a:srgbClr val="5B294D"/>
              </a:solidFill>
              <a:latin typeface="Georgia"/>
              <a:ea typeface="Georgia"/>
              <a:cs typeface="Georgia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3810758-44F2-EE20-F16C-8E327BC97601}"/>
              </a:ext>
            </a:extLst>
          </p:cNvPr>
          <p:cNvSpPr txBox="1"/>
          <p:nvPr/>
        </p:nvSpPr>
        <p:spPr>
          <a:xfrm>
            <a:off x="1920589" y="2138452"/>
            <a:ext cx="860065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b="1" dirty="0">
                <a:latin typeface="Georgia Pro Cond Semibold" panose="020F0502020204030204" pitchFamily="18" charset="0"/>
              </a:rPr>
              <a:t>Questions??</a:t>
            </a:r>
          </a:p>
        </p:txBody>
      </p:sp>
    </p:spTree>
    <p:extLst>
      <p:ext uri="{BB962C8B-B14F-4D97-AF65-F5344CB8AC3E}">
        <p14:creationId xmlns:p14="http://schemas.microsoft.com/office/powerpoint/2010/main" val="204634534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4B8A054-6597-4DEC-8B39-5E2D232B86EC}"/>
              </a:ext>
            </a:extLst>
          </p:cNvPr>
          <p:cNvSpPr>
            <a:spLocks noGrp="1"/>
          </p:cNvSpPr>
          <p:nvPr/>
        </p:nvSpPr>
        <p:spPr>
          <a:xfrm>
            <a:off x="5476875" y="1981200"/>
            <a:ext cx="1238250" cy="38100"/>
          </a:xfrm>
          <a:prstGeom prst="rect">
            <a:avLst/>
          </a:prstGeom>
          <a:solidFill>
            <a:srgbClr val="D8A63B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DCD8A25-C87F-4A9F-BE21-C659404EBC27}"/>
              </a:ext>
            </a:extLst>
          </p:cNvPr>
          <p:cNvSpPr>
            <a:spLocks noGrp="1"/>
          </p:cNvSpPr>
          <p:nvPr/>
        </p:nvSpPr>
        <p:spPr>
          <a:xfrm>
            <a:off x="2000250" y="1219200"/>
            <a:ext cx="72390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38100" rIns="38100" bIns="38100" anchor="ctr">
            <a:normAutofit/>
          </a:bodyPr>
          <a:lstStyle/>
          <a:p>
            <a:pPr algn="ctr">
              <a:defRPr sz="3000" b="1" i="0">
                <a:solidFill>
                  <a:srgbClr val="5B294D"/>
                </a:solidFill>
                <a:latin typeface="Georgia"/>
                <a:ea typeface="Georgia"/>
                <a:cs typeface="Georgia"/>
              </a:defRPr>
            </a:pPr>
            <a:endParaRPr sz="3000" b="1" i="0" dirty="0">
              <a:solidFill>
                <a:srgbClr val="5B294D"/>
              </a:solidFill>
              <a:latin typeface="Georgia"/>
              <a:ea typeface="Georgia"/>
              <a:cs typeface="Georgia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3B77C0D-BC17-40FC-8825-8453B0CFC821}"/>
              </a:ext>
            </a:extLst>
          </p:cNvPr>
          <p:cNvSpPr>
            <a:spLocks noGrp="1"/>
          </p:cNvSpPr>
          <p:nvPr/>
        </p:nvSpPr>
        <p:spPr>
          <a:xfrm>
            <a:off x="2238375" y="2333625"/>
            <a:ext cx="6667500" cy="1476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38100" rIns="38100" bIns="38100" anchor="ctr">
            <a:normAutofit/>
          </a:bodyPr>
          <a:lstStyle/>
          <a:p>
            <a:pPr algn="ctr">
              <a:defRPr sz="2325" b="0" i="1">
                <a:solidFill>
                  <a:srgbClr val="5B294D"/>
                </a:solidFill>
                <a:latin typeface="Georgia"/>
                <a:ea typeface="Georgia"/>
                <a:cs typeface="Georgia"/>
              </a:defRPr>
            </a:pPr>
            <a:endParaRPr sz="2325" b="0" i="1" dirty="0">
              <a:solidFill>
                <a:srgbClr val="5B294D"/>
              </a:solidFill>
              <a:latin typeface="Georgia"/>
              <a:ea typeface="Georgia"/>
              <a:cs typeface="Georgia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591C055-4D5C-8328-E59F-0F654A090C1B}"/>
              </a:ext>
            </a:extLst>
          </p:cNvPr>
          <p:cNvSpPr txBox="1"/>
          <p:nvPr/>
        </p:nvSpPr>
        <p:spPr>
          <a:xfrm>
            <a:off x="3614116" y="153956"/>
            <a:ext cx="39160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Budapest Hungary     Day 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B7E610D-E932-7E68-A20E-01488741C5A9}"/>
              </a:ext>
            </a:extLst>
          </p:cNvPr>
          <p:cNvSpPr txBox="1"/>
          <p:nvPr/>
        </p:nvSpPr>
        <p:spPr>
          <a:xfrm>
            <a:off x="1779104" y="2646997"/>
            <a:ext cx="249472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Itinerary</a:t>
            </a:r>
          </a:p>
          <a:p>
            <a:endParaRPr lang="en-US" dirty="0"/>
          </a:p>
          <a:p>
            <a:r>
              <a:rPr lang="en-US" dirty="0"/>
              <a:t>Breakfast</a:t>
            </a:r>
          </a:p>
          <a:p>
            <a:r>
              <a:rPr lang="en-US" dirty="0"/>
              <a:t>Mass</a:t>
            </a:r>
          </a:p>
          <a:p>
            <a:r>
              <a:rPr lang="en-US" dirty="0"/>
              <a:t>Tour of both sides of the city: the Pest and the Buda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D1B6757-5291-9E94-8AC9-B2486F94DA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804" y="2333625"/>
            <a:ext cx="6529104" cy="437041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47A8C2D-02E6-3F99-2F01-E39C0C1F7F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1372576"/>
            <a:ext cx="6096000" cy="339847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47CF97D-310A-4931-C234-F0DEA32A00EB}"/>
              </a:ext>
            </a:extLst>
          </p:cNvPr>
          <p:cNvSpPr txBox="1"/>
          <p:nvPr/>
        </p:nvSpPr>
        <p:spPr>
          <a:xfrm>
            <a:off x="2952750" y="1557993"/>
            <a:ext cx="29419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Mathias Church</a:t>
            </a:r>
          </a:p>
        </p:txBody>
      </p:sp>
    </p:spTree>
    <p:extLst>
      <p:ext uri="{BB962C8B-B14F-4D97-AF65-F5344CB8AC3E}">
        <p14:creationId xmlns:p14="http://schemas.microsoft.com/office/powerpoint/2010/main" val="122851685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4B8A054-6597-4DEC-8B39-5E2D232B86EC}"/>
              </a:ext>
            </a:extLst>
          </p:cNvPr>
          <p:cNvSpPr>
            <a:spLocks noGrp="1"/>
          </p:cNvSpPr>
          <p:nvPr/>
        </p:nvSpPr>
        <p:spPr>
          <a:xfrm>
            <a:off x="5476875" y="1981200"/>
            <a:ext cx="1238250" cy="38100"/>
          </a:xfrm>
          <a:prstGeom prst="rect">
            <a:avLst/>
          </a:prstGeom>
          <a:solidFill>
            <a:srgbClr val="D8A63B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DCD8A25-C87F-4A9F-BE21-C659404EBC27}"/>
              </a:ext>
            </a:extLst>
          </p:cNvPr>
          <p:cNvSpPr>
            <a:spLocks noGrp="1"/>
          </p:cNvSpPr>
          <p:nvPr/>
        </p:nvSpPr>
        <p:spPr>
          <a:xfrm>
            <a:off x="2000250" y="1219200"/>
            <a:ext cx="72390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38100" rIns="38100" bIns="38100" anchor="ctr">
            <a:normAutofit/>
          </a:bodyPr>
          <a:lstStyle/>
          <a:p>
            <a:pPr algn="ctr">
              <a:defRPr sz="3000" b="1" i="0">
                <a:solidFill>
                  <a:srgbClr val="5B294D"/>
                </a:solidFill>
                <a:latin typeface="Georgia"/>
                <a:ea typeface="Georgia"/>
                <a:cs typeface="Georgia"/>
              </a:defRPr>
            </a:pPr>
            <a:endParaRPr sz="3000" b="1" i="0" dirty="0">
              <a:solidFill>
                <a:srgbClr val="5B294D"/>
              </a:solidFill>
              <a:latin typeface="Georgia"/>
              <a:ea typeface="Georgia"/>
              <a:cs typeface="Georgia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CFC0D75-AD3F-D61B-B3ED-5E255ED6A7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368" y="141576"/>
            <a:ext cx="4485868" cy="29826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945958A-E381-7401-925B-DA72A8813B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6098" y="1197604"/>
            <a:ext cx="5144785" cy="3429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6C5006A-6EDE-7BE3-285E-73D24D1D445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117" y="2841775"/>
            <a:ext cx="4850503" cy="356965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5574D5B-CA9B-D973-9497-5BED01442B3E}"/>
              </a:ext>
            </a:extLst>
          </p:cNvPr>
          <p:cNvSpPr txBox="1"/>
          <p:nvPr/>
        </p:nvSpPr>
        <p:spPr>
          <a:xfrm>
            <a:off x="5619750" y="4779004"/>
            <a:ext cx="348863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Vorosmarty Square</a:t>
            </a:r>
          </a:p>
          <a:p>
            <a:r>
              <a:rPr lang="en-US" sz="2800" b="1" dirty="0"/>
              <a:t>Christmas</a:t>
            </a:r>
          </a:p>
          <a:p>
            <a:r>
              <a:rPr lang="en-US" sz="2800" b="1" dirty="0"/>
              <a:t>Market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EA45590-0356-51D4-750A-493C4DAA6734}"/>
              </a:ext>
            </a:extLst>
          </p:cNvPr>
          <p:cNvSpPr txBox="1"/>
          <p:nvPr/>
        </p:nvSpPr>
        <p:spPr>
          <a:xfrm>
            <a:off x="4647967" y="599521"/>
            <a:ext cx="387626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Vorosmarty Heros’ Square</a:t>
            </a:r>
          </a:p>
        </p:txBody>
      </p:sp>
    </p:spTree>
    <p:extLst>
      <p:ext uri="{BB962C8B-B14F-4D97-AF65-F5344CB8AC3E}">
        <p14:creationId xmlns:p14="http://schemas.microsoft.com/office/powerpoint/2010/main" val="334397155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09033E-96D5-D9C7-879F-C85141F8D5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2BD3F68-F00A-50F7-0393-AED14F3E994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70945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8224076-642B-F845-83A4-1A753FD7C44C}"/>
              </a:ext>
            </a:extLst>
          </p:cNvPr>
          <p:cNvSpPr>
            <a:spLocks noGrp="1"/>
          </p:cNvSpPr>
          <p:nvPr/>
        </p:nvSpPr>
        <p:spPr>
          <a:xfrm>
            <a:off x="5476875" y="1981200"/>
            <a:ext cx="1238250" cy="38100"/>
          </a:xfrm>
          <a:prstGeom prst="rect">
            <a:avLst/>
          </a:prstGeom>
          <a:solidFill>
            <a:srgbClr val="D8A63B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5B9144C-E606-994F-937E-5BAA4C822457}"/>
              </a:ext>
            </a:extLst>
          </p:cNvPr>
          <p:cNvSpPr>
            <a:spLocks noGrp="1"/>
          </p:cNvSpPr>
          <p:nvPr/>
        </p:nvSpPr>
        <p:spPr>
          <a:xfrm>
            <a:off x="232394" y="1012942"/>
            <a:ext cx="72390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38100" rIns="38100" bIns="38100" anchor="ctr">
            <a:normAutofit fontScale="70000" lnSpcReduction="20000"/>
          </a:bodyPr>
          <a:lstStyle/>
          <a:p>
            <a:pPr algn="ctr">
              <a:defRPr sz="3000" b="1" i="0">
                <a:solidFill>
                  <a:srgbClr val="5B294D"/>
                </a:solidFill>
                <a:latin typeface="Georgia"/>
                <a:ea typeface="Georgia"/>
                <a:cs typeface="Georgia"/>
              </a:defRPr>
            </a:pPr>
            <a:r>
              <a:rPr lang="en-US" sz="3000" b="1" i="0" dirty="0">
                <a:solidFill>
                  <a:srgbClr val="5B294D"/>
                </a:solidFill>
                <a:latin typeface="Georgia"/>
                <a:ea typeface="Georgia"/>
                <a:cs typeface="Georgia"/>
              </a:rPr>
              <a:t>Day 4 </a:t>
            </a:r>
          </a:p>
          <a:p>
            <a:pPr algn="ctr">
              <a:defRPr sz="3000" b="1" i="0">
                <a:solidFill>
                  <a:srgbClr val="5B294D"/>
                </a:solidFill>
                <a:latin typeface="Georgia"/>
                <a:ea typeface="Georgia"/>
                <a:cs typeface="Georgia"/>
              </a:defRPr>
            </a:pPr>
            <a:r>
              <a:rPr lang="en-US" sz="3000" b="1" i="0" dirty="0">
                <a:solidFill>
                  <a:srgbClr val="5B294D"/>
                </a:solidFill>
                <a:latin typeface="Georgia"/>
                <a:ea typeface="Georgia"/>
                <a:cs typeface="Georgia"/>
              </a:rPr>
              <a:t>Budapest Continued</a:t>
            </a:r>
            <a:endParaRPr sz="3000" b="1" i="0" dirty="0">
              <a:solidFill>
                <a:srgbClr val="5B294D"/>
              </a:solidFill>
              <a:latin typeface="Georgia"/>
              <a:ea typeface="Georgia"/>
              <a:cs typeface="Georgia"/>
            </a:endParaRPr>
          </a:p>
        </p:txBody>
      </p:sp>
      <p:pic>
        <p:nvPicPr>
          <p:cNvPr id="6" name="Picture 5" descr="St. Stephen's Basilica Skip The Line Entry Ticket">
            <a:extLst>
              <a:ext uri="{FF2B5EF4-FFF2-40B4-BE49-F238E27FC236}">
                <a16:creationId xmlns:a16="http://schemas.microsoft.com/office/drawing/2014/main" id="{C7BB8DD1-EF36-620F-DADE-C3B3D764EA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394" y="2443655"/>
            <a:ext cx="5244481" cy="347038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9161C45-3E0B-3D36-C4D3-87C6213C3648}"/>
              </a:ext>
            </a:extLst>
          </p:cNvPr>
          <p:cNvSpPr txBox="1"/>
          <p:nvPr/>
        </p:nvSpPr>
        <p:spPr>
          <a:xfrm>
            <a:off x="1655378" y="2019300"/>
            <a:ext cx="2215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St. Stephen’s Basilica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EAA9A47-ECB8-29B8-7338-EE9A2F50692F}"/>
              </a:ext>
            </a:extLst>
          </p:cNvPr>
          <p:cNvSpPr txBox="1"/>
          <p:nvPr/>
        </p:nvSpPr>
        <p:spPr>
          <a:xfrm>
            <a:off x="5525811" y="1221993"/>
            <a:ext cx="412268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Christmas Markets,  </a:t>
            </a:r>
          </a:p>
          <a:p>
            <a:r>
              <a:rPr lang="en-US" dirty="0"/>
              <a:t>Lunch on board ship or on your own.</a:t>
            </a:r>
          </a:p>
          <a:p>
            <a:r>
              <a:rPr lang="en-US" dirty="0"/>
              <a:t>Back to market or take a soak in the famous Gellert Spa (reservations required).</a:t>
            </a:r>
          </a:p>
          <a:p>
            <a:r>
              <a:rPr lang="en-US" dirty="0"/>
              <a:t>Return to the ship for dinner followed by a folklore show.</a:t>
            </a:r>
          </a:p>
          <a:p>
            <a:r>
              <a:rPr lang="en-US" dirty="0"/>
              <a:t>Cruise overnight.</a:t>
            </a:r>
          </a:p>
          <a:p>
            <a:endParaRPr lang="en-US" dirty="0"/>
          </a:p>
        </p:txBody>
      </p:sp>
      <p:pic>
        <p:nvPicPr>
          <p:cNvPr id="9" name="Picture 8" descr="Gell&amp;eacute;rt Thermal Bath and Spa in Budapest during non-working hours.">
            <a:extLst>
              <a:ext uri="{FF2B5EF4-FFF2-40B4-BE49-F238E27FC236}">
                <a16:creationId xmlns:a16="http://schemas.microsoft.com/office/drawing/2014/main" id="{FE8221C1-B88F-943A-4A77-4B682EF579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34494" y="3477013"/>
            <a:ext cx="3485404" cy="2489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286726"/>
      </p:ext>
    </p:extLst>
  </p:cSld>
  <p:clrMapOvr>
    <a:masterClrMapping/>
  </p:clrMapOvr>
  <p:transition spd="slow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-282102" y="9525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4A8E1E8-A44E-4370-9E73-5D680E23371F}"/>
              </a:ext>
            </a:extLst>
          </p:cNvPr>
          <p:cNvSpPr>
            <a:spLocks noGrp="1"/>
          </p:cNvSpPr>
          <p:nvPr/>
        </p:nvSpPr>
        <p:spPr>
          <a:xfrm>
            <a:off x="5334000" y="3143250"/>
            <a:ext cx="1524000" cy="38100"/>
          </a:xfrm>
          <a:prstGeom prst="rect">
            <a:avLst/>
          </a:prstGeom>
          <a:solidFill>
            <a:srgbClr val="D8A63B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893E3A7-3B79-42F0-A93D-563BA1435553}"/>
              </a:ext>
            </a:extLst>
          </p:cNvPr>
          <p:cNvSpPr>
            <a:spLocks noGrp="1"/>
          </p:cNvSpPr>
          <p:nvPr/>
        </p:nvSpPr>
        <p:spPr>
          <a:xfrm>
            <a:off x="2345380" y="323850"/>
            <a:ext cx="4113786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38100" rIns="38100" bIns="38100" anchor="ctr">
            <a:normAutofit/>
          </a:bodyPr>
          <a:lstStyle/>
          <a:p>
            <a:pPr algn="ctr">
              <a:defRPr sz="4050" b="1" i="0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endParaRPr sz="4050" b="1" i="0" dirty="0">
              <a:solidFill>
                <a:srgbClr val="FFFFFF"/>
              </a:solidFill>
              <a:latin typeface="Georgia"/>
              <a:ea typeface="Georgia"/>
              <a:cs typeface="Georgia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595EBBC-7761-49A4-AE31-E214470C2E86}"/>
              </a:ext>
            </a:extLst>
          </p:cNvPr>
          <p:cNvSpPr>
            <a:spLocks noGrp="1"/>
          </p:cNvSpPr>
          <p:nvPr/>
        </p:nvSpPr>
        <p:spPr>
          <a:xfrm>
            <a:off x="2991678" y="1162050"/>
            <a:ext cx="53340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38100" rIns="38100" bIns="38100" anchor="ctr">
            <a:noAutofit/>
          </a:bodyPr>
          <a:lstStyle/>
          <a:p>
            <a:pPr algn="ctr">
              <a:defRPr sz="1725" b="0" i="0">
                <a:solidFill>
                  <a:srgbClr val="F7F0DE"/>
                </a:solidFill>
                <a:latin typeface="Aptos"/>
                <a:ea typeface="Aptos"/>
                <a:cs typeface="Aptos"/>
              </a:defRPr>
            </a:pPr>
            <a:r>
              <a:rPr lang="en-US" sz="3600" b="1" dirty="0">
                <a:solidFill>
                  <a:srgbClr val="F7F0DE"/>
                </a:solidFill>
                <a:latin typeface="Aptos"/>
                <a:ea typeface="Aptos"/>
                <a:cs typeface="Aptos"/>
              </a:rPr>
              <a:t>BRATISLAVA</a:t>
            </a:r>
          </a:p>
          <a:p>
            <a:pPr algn="ctr">
              <a:defRPr sz="1725" b="0" i="0">
                <a:solidFill>
                  <a:srgbClr val="F7F0DE"/>
                </a:solidFill>
                <a:latin typeface="Aptos"/>
                <a:ea typeface="Aptos"/>
                <a:cs typeface="Aptos"/>
              </a:defRPr>
            </a:pPr>
            <a:r>
              <a:rPr lang="en-US" sz="3600" b="1" dirty="0">
                <a:solidFill>
                  <a:srgbClr val="F7F0DE"/>
                </a:solidFill>
                <a:latin typeface="Aptos"/>
                <a:ea typeface="Aptos"/>
                <a:cs typeface="Aptos"/>
              </a:rPr>
              <a:t>Day 5</a:t>
            </a:r>
            <a:endParaRPr sz="3600" b="1" i="0" dirty="0">
              <a:solidFill>
                <a:srgbClr val="F7F0DE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E941902-097D-245D-90CC-4BF7152EBDFF}"/>
              </a:ext>
            </a:extLst>
          </p:cNvPr>
          <p:cNvSpPr txBox="1"/>
          <p:nvPr/>
        </p:nvSpPr>
        <p:spPr>
          <a:xfrm>
            <a:off x="4174434" y="1948069"/>
            <a:ext cx="31328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Itinerary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3462E24-939D-2314-D8B5-01E05EE188D6}"/>
              </a:ext>
            </a:extLst>
          </p:cNvPr>
          <p:cNvSpPr txBox="1"/>
          <p:nvPr/>
        </p:nvSpPr>
        <p:spPr>
          <a:xfrm>
            <a:off x="1425271" y="1462835"/>
            <a:ext cx="313281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>
                <a:solidFill>
                  <a:schemeClr val="bg1"/>
                </a:solidFill>
              </a:rPr>
              <a:t>Rosary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>
                <a:solidFill>
                  <a:schemeClr val="bg1"/>
                </a:solidFill>
              </a:rPr>
              <a:t>Retreat with Father Leo.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>
                <a:solidFill>
                  <a:schemeClr val="bg1"/>
                </a:solidFill>
              </a:rPr>
              <a:t>Mass on ship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>
                <a:solidFill>
                  <a:schemeClr val="bg1"/>
                </a:solidFill>
              </a:rPr>
              <a:t>Light lunch and arrive in Bratislava at 4 pm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>
                <a:solidFill>
                  <a:schemeClr val="bg1"/>
                </a:solidFill>
              </a:rPr>
              <a:t>Enjoy the Christmas Markets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>
                <a:solidFill>
                  <a:schemeClr val="bg1"/>
                </a:solidFill>
              </a:rPr>
              <a:t>Farewell party on ship with music and dancing.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>
                <a:solidFill>
                  <a:schemeClr val="bg1"/>
                </a:solidFill>
              </a:rPr>
              <a:t>Last overnight  on the    cruise</a:t>
            </a:r>
          </a:p>
          <a:p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F86CDDF-8B22-F70E-747B-59EAF6D368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6468" y="2532844"/>
            <a:ext cx="5334000" cy="356392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83005738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62ED23-3C00-6B37-87B0-712DF8F21D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6C7EC0F-0ED6-2BBB-47A6-A71D09B9472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-171450" y="238125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EAB956E-225F-365C-68DB-73802516E07F}"/>
              </a:ext>
            </a:extLst>
          </p:cNvPr>
          <p:cNvSpPr>
            <a:spLocks noGrp="1"/>
          </p:cNvSpPr>
          <p:nvPr/>
        </p:nvSpPr>
        <p:spPr>
          <a:xfrm>
            <a:off x="5334000" y="3143250"/>
            <a:ext cx="1524000" cy="38100"/>
          </a:xfrm>
          <a:prstGeom prst="rect">
            <a:avLst/>
          </a:prstGeom>
          <a:solidFill>
            <a:srgbClr val="D8A63B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E3BC121-24F9-6D5E-DA51-49848E9665A9}"/>
              </a:ext>
            </a:extLst>
          </p:cNvPr>
          <p:cNvSpPr>
            <a:spLocks noGrp="1"/>
          </p:cNvSpPr>
          <p:nvPr/>
        </p:nvSpPr>
        <p:spPr>
          <a:xfrm>
            <a:off x="2345380" y="323850"/>
            <a:ext cx="4113786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38100" rIns="38100" bIns="38100" anchor="ctr">
            <a:normAutofit/>
          </a:bodyPr>
          <a:lstStyle/>
          <a:p>
            <a:pPr algn="ctr">
              <a:defRPr sz="4050" b="1" i="0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endParaRPr sz="4050" b="1" i="0" dirty="0">
              <a:solidFill>
                <a:srgbClr val="FFFFFF"/>
              </a:solidFill>
              <a:latin typeface="Georgia"/>
              <a:ea typeface="Georgia"/>
              <a:cs typeface="Georgia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040E796-E9BE-07DC-1E91-FB21CBB05199}"/>
              </a:ext>
            </a:extLst>
          </p:cNvPr>
          <p:cNvSpPr>
            <a:spLocks noGrp="1"/>
          </p:cNvSpPr>
          <p:nvPr/>
        </p:nvSpPr>
        <p:spPr>
          <a:xfrm>
            <a:off x="6138976" y="1455182"/>
            <a:ext cx="4113786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38100" rIns="38100" bIns="38100" anchor="ctr">
            <a:normAutofit/>
          </a:bodyPr>
          <a:lstStyle/>
          <a:p>
            <a:pPr algn="ctr">
              <a:defRPr sz="1725" b="0" i="0">
                <a:solidFill>
                  <a:srgbClr val="F7F0DE"/>
                </a:solidFill>
                <a:latin typeface="Aptos"/>
                <a:ea typeface="Aptos"/>
                <a:cs typeface="Aptos"/>
              </a:defRPr>
            </a:pPr>
            <a:r>
              <a:rPr lang="en-US" sz="1725" b="1" dirty="0">
                <a:solidFill>
                  <a:schemeClr val="bg2">
                    <a:lumMod val="10000"/>
                  </a:schemeClr>
                </a:solidFill>
                <a:latin typeface="Apto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(72) SALZBURG: The Most Magical Christmas Market in Austria - YouTube</a:t>
            </a:r>
            <a:endParaRPr sz="1725" b="1" i="0" dirty="0">
              <a:solidFill>
                <a:schemeClr val="bg2">
                  <a:lumMod val="10000"/>
                </a:schemeClr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BDAAF39-B5F8-E6D8-4887-651A66897331}"/>
              </a:ext>
            </a:extLst>
          </p:cNvPr>
          <p:cNvSpPr txBox="1"/>
          <p:nvPr/>
        </p:nvSpPr>
        <p:spPr>
          <a:xfrm>
            <a:off x="5208104" y="2621518"/>
            <a:ext cx="22581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Day 6 Salzburg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539CEB1-A99F-CDCC-6726-180E3FFD8B65}"/>
              </a:ext>
            </a:extLst>
          </p:cNvPr>
          <p:cNvSpPr txBox="1"/>
          <p:nvPr/>
        </p:nvSpPr>
        <p:spPr>
          <a:xfrm>
            <a:off x="1568724" y="1679138"/>
            <a:ext cx="336804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b="1" dirty="0"/>
              <a:t>We travel to Salzburg to browse the Christmas Market.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b="1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b="1" dirty="0"/>
              <a:t>Mass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b="1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b="1" dirty="0"/>
              <a:t>Trace a scene from the Sound of Music.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b="1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b="1" dirty="0"/>
              <a:t>Sample Chocolates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b="1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b="1" dirty="0"/>
              <a:t>                           </a:t>
            </a:r>
            <a:r>
              <a:rPr lang="en-US" b="1" dirty="0" err="1"/>
              <a:t>Mozarts</a:t>
            </a:r>
            <a:r>
              <a:rPr lang="en-US" b="1" dirty="0"/>
              <a:t> Home</a:t>
            </a:r>
          </a:p>
          <a:p>
            <a:endParaRPr lang="en-US" b="1" dirty="0"/>
          </a:p>
          <a:p>
            <a:r>
              <a:rPr lang="en-US" b="1" dirty="0"/>
              <a:t>                                         </a:t>
            </a:r>
          </a:p>
          <a:p>
            <a:endParaRPr lang="en-US" b="1" dirty="0"/>
          </a:p>
          <a:p>
            <a:endParaRPr lang="en-US" b="1" dirty="0"/>
          </a:p>
          <a:p>
            <a:r>
              <a:rPr lang="en-US" b="1" dirty="0"/>
              <a:t>           </a:t>
            </a:r>
          </a:p>
        </p:txBody>
      </p:sp>
    </p:spTree>
    <p:extLst>
      <p:ext uri="{BB962C8B-B14F-4D97-AF65-F5344CB8AC3E}">
        <p14:creationId xmlns:p14="http://schemas.microsoft.com/office/powerpoint/2010/main" val="128846218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BF41DC2-DA15-8739-A771-F9A40D3288A7}"/>
              </a:ext>
            </a:extLst>
          </p:cNvPr>
          <p:cNvSpPr txBox="1"/>
          <p:nvPr/>
        </p:nvSpPr>
        <p:spPr>
          <a:xfrm>
            <a:off x="5271912" y="3059668"/>
            <a:ext cx="24609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Meeting 3</a:t>
            </a:r>
          </a:p>
        </p:txBody>
      </p:sp>
    </p:spTree>
    <p:extLst>
      <p:ext uri="{BB962C8B-B14F-4D97-AF65-F5344CB8AC3E}">
        <p14:creationId xmlns:p14="http://schemas.microsoft.com/office/powerpoint/2010/main" val="243612648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4B8A054-6597-4DEC-8B39-5E2D232B86EC}"/>
              </a:ext>
            </a:extLst>
          </p:cNvPr>
          <p:cNvSpPr>
            <a:spLocks noGrp="1"/>
          </p:cNvSpPr>
          <p:nvPr/>
        </p:nvSpPr>
        <p:spPr>
          <a:xfrm>
            <a:off x="5476875" y="1981200"/>
            <a:ext cx="1238250" cy="38100"/>
          </a:xfrm>
          <a:prstGeom prst="rect">
            <a:avLst/>
          </a:prstGeom>
          <a:solidFill>
            <a:srgbClr val="D8A63B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DCD8A25-C87F-4A9F-BE21-C659404EBC27}"/>
              </a:ext>
            </a:extLst>
          </p:cNvPr>
          <p:cNvSpPr>
            <a:spLocks noGrp="1"/>
          </p:cNvSpPr>
          <p:nvPr/>
        </p:nvSpPr>
        <p:spPr>
          <a:xfrm>
            <a:off x="2000250" y="1219200"/>
            <a:ext cx="72390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38100" rIns="38100" bIns="38100" anchor="ctr">
            <a:normAutofit fontScale="70000" lnSpcReduction="20000"/>
          </a:bodyPr>
          <a:lstStyle/>
          <a:p>
            <a:pPr algn="ctr">
              <a:defRPr sz="3000" b="1" i="0">
                <a:solidFill>
                  <a:srgbClr val="5B294D"/>
                </a:solidFill>
                <a:latin typeface="Georgia"/>
                <a:ea typeface="Georgia"/>
                <a:cs typeface="Georgia"/>
              </a:defRPr>
            </a:pPr>
            <a:r>
              <a:rPr lang="en-US" sz="3000" b="1" dirty="0">
                <a:solidFill>
                  <a:srgbClr val="5B294D"/>
                </a:solidFill>
                <a:latin typeface="Georgia"/>
                <a:ea typeface="Georgia"/>
                <a:cs typeface="Georgia"/>
              </a:rPr>
              <a:t>Munich</a:t>
            </a:r>
          </a:p>
          <a:p>
            <a:pPr algn="ctr">
              <a:defRPr sz="3000" b="1" i="0">
                <a:solidFill>
                  <a:srgbClr val="5B294D"/>
                </a:solidFill>
                <a:latin typeface="Georgia"/>
                <a:ea typeface="Georgia"/>
                <a:cs typeface="Georgia"/>
              </a:defRPr>
            </a:pPr>
            <a:r>
              <a:rPr lang="en-US" sz="3000" b="1" i="0" dirty="0">
                <a:solidFill>
                  <a:srgbClr val="5B294D"/>
                </a:solidFill>
                <a:latin typeface="Georgia"/>
                <a:ea typeface="Georgia"/>
                <a:cs typeface="Georgia"/>
              </a:rPr>
              <a:t>Day 7</a:t>
            </a:r>
            <a:endParaRPr sz="3000" b="1" i="0" dirty="0">
              <a:solidFill>
                <a:srgbClr val="5B294D"/>
              </a:solidFill>
              <a:latin typeface="Georgia"/>
              <a:ea typeface="Georgia"/>
              <a:cs typeface="Georgia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3B77C0D-BC17-40FC-8825-8453B0CFC821}"/>
              </a:ext>
            </a:extLst>
          </p:cNvPr>
          <p:cNvSpPr>
            <a:spLocks noGrp="1"/>
          </p:cNvSpPr>
          <p:nvPr/>
        </p:nvSpPr>
        <p:spPr>
          <a:xfrm>
            <a:off x="5038725" y="2470963"/>
            <a:ext cx="3810000" cy="1476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38100" rIns="38100" bIns="38100" anchor="ctr">
            <a:normAutofit/>
          </a:bodyPr>
          <a:lstStyle/>
          <a:p>
            <a:pPr algn="ctr">
              <a:defRPr sz="2325" b="0" i="1">
                <a:solidFill>
                  <a:srgbClr val="5B294D"/>
                </a:solidFill>
                <a:latin typeface="Georgia"/>
                <a:ea typeface="Georgia"/>
                <a:cs typeface="Georgia"/>
              </a:defRPr>
            </a:pPr>
            <a:endParaRPr sz="2325" b="0" i="1" dirty="0">
              <a:solidFill>
                <a:srgbClr val="5B294D"/>
              </a:solidFill>
              <a:latin typeface="Georgia"/>
              <a:ea typeface="Georgia"/>
              <a:cs typeface="Georgia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21C9240-BFA5-28B5-9C0D-96BED47C79B6}"/>
              </a:ext>
            </a:extLst>
          </p:cNvPr>
          <p:cNvSpPr txBox="1"/>
          <p:nvPr/>
        </p:nvSpPr>
        <p:spPr>
          <a:xfrm>
            <a:off x="3195266" y="4780002"/>
            <a:ext cx="615828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bg2">
                    <a:lumMod val="10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Christmas In Munich: A Walking Tour Of The Christmas Markets</a:t>
            </a:r>
            <a:endParaRPr lang="en-US" sz="2000" b="1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9" name="Picture 8" descr="Photo">
            <a:extLst>
              <a:ext uri="{FF2B5EF4-FFF2-40B4-BE49-F238E27FC236}">
                <a16:creationId xmlns:a16="http://schemas.microsoft.com/office/drawing/2014/main" id="{161C27E3-1B90-D3DC-38DC-08C1BD5A34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9388" y="261937"/>
            <a:ext cx="4178300" cy="313372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8EA72AE-963C-B667-DB88-D11CCC116AC8}"/>
              </a:ext>
            </a:extLst>
          </p:cNvPr>
          <p:cNvSpPr txBox="1"/>
          <p:nvPr/>
        </p:nvSpPr>
        <p:spPr>
          <a:xfrm>
            <a:off x="904503" y="3520469"/>
            <a:ext cx="36008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Ettal</a:t>
            </a:r>
            <a:r>
              <a:rPr lang="en-US" dirty="0"/>
              <a:t> Monastery-Benedictine </a:t>
            </a:r>
            <a:r>
              <a:rPr lang="en-US" b="1" dirty="0"/>
              <a:t>monastery</a:t>
            </a:r>
            <a:r>
              <a:rPr lang="en-US" dirty="0"/>
              <a:t> in the </a:t>
            </a:r>
            <a:r>
              <a:rPr lang="en-US" dirty="0" err="1"/>
              <a:t>Ammergau</a:t>
            </a:r>
            <a:r>
              <a:rPr lang="en-US" dirty="0"/>
              <a:t> Alps 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9B2F167-8ABF-766B-C178-5EEAD63E40AC}"/>
              </a:ext>
            </a:extLst>
          </p:cNvPr>
          <p:cNvSpPr txBox="1"/>
          <p:nvPr/>
        </p:nvSpPr>
        <p:spPr>
          <a:xfrm>
            <a:off x="5510213" y="2280463"/>
            <a:ext cx="3886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Mass </a:t>
            </a:r>
          </a:p>
          <a:p>
            <a:r>
              <a:rPr lang="en-US" dirty="0"/>
              <a:t>Experience Brewer, Monks have ben crafting specialty beer since 1609</a:t>
            </a:r>
          </a:p>
          <a:p>
            <a:r>
              <a:rPr lang="en-US" dirty="0"/>
              <a:t>Oberammergau, known for Passion Play every 10 years. Visit the Oberammergau Museum.</a:t>
            </a:r>
          </a:p>
          <a:p>
            <a:r>
              <a:rPr lang="en-US" dirty="0"/>
              <a:t>Wood Carvers Village </a:t>
            </a:r>
          </a:p>
          <a:p>
            <a:r>
              <a:rPr lang="en-US" dirty="0"/>
              <a:t>Dinner at leisure in Munich</a:t>
            </a:r>
          </a:p>
        </p:txBody>
      </p:sp>
    </p:spTree>
    <p:extLst>
      <p:ext uri="{BB962C8B-B14F-4D97-AF65-F5344CB8AC3E}">
        <p14:creationId xmlns:p14="http://schemas.microsoft.com/office/powerpoint/2010/main" val="153157472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4A8E1E8-A44E-4370-9E73-5D680E23371F}"/>
              </a:ext>
            </a:extLst>
          </p:cNvPr>
          <p:cNvSpPr>
            <a:spLocks noGrp="1"/>
          </p:cNvSpPr>
          <p:nvPr/>
        </p:nvSpPr>
        <p:spPr>
          <a:xfrm>
            <a:off x="5334000" y="3143250"/>
            <a:ext cx="1524000" cy="38100"/>
          </a:xfrm>
          <a:prstGeom prst="rect">
            <a:avLst/>
          </a:prstGeom>
          <a:solidFill>
            <a:srgbClr val="D8A63B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893E3A7-3B79-42F0-A93D-563BA1435553}"/>
              </a:ext>
            </a:extLst>
          </p:cNvPr>
          <p:cNvSpPr>
            <a:spLocks noGrp="1"/>
          </p:cNvSpPr>
          <p:nvPr/>
        </p:nvSpPr>
        <p:spPr>
          <a:xfrm>
            <a:off x="2345380" y="323850"/>
            <a:ext cx="4113786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38100" rIns="38100" bIns="38100" anchor="ctr">
            <a:normAutofit/>
          </a:bodyPr>
          <a:lstStyle/>
          <a:p>
            <a:pPr algn="ctr">
              <a:defRPr sz="4050" b="1" i="0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endParaRPr sz="4050" b="1" i="0" dirty="0">
              <a:solidFill>
                <a:srgbClr val="FFFFFF"/>
              </a:solidFill>
              <a:latin typeface="Georgia"/>
              <a:ea typeface="Georgia"/>
              <a:cs typeface="Georgia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595EBBC-7761-49A4-AE31-E214470C2E86}"/>
              </a:ext>
            </a:extLst>
          </p:cNvPr>
          <p:cNvSpPr>
            <a:spLocks noGrp="1"/>
          </p:cNvSpPr>
          <p:nvPr/>
        </p:nvSpPr>
        <p:spPr>
          <a:xfrm>
            <a:off x="6715124" y="1304926"/>
            <a:ext cx="2409823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38100" rIns="38100" bIns="38100" anchor="ctr">
            <a:normAutofit/>
          </a:bodyPr>
          <a:lstStyle/>
          <a:p>
            <a:pPr algn="ctr">
              <a:defRPr sz="1725" b="0" i="0">
                <a:solidFill>
                  <a:srgbClr val="F7F0DE"/>
                </a:solidFill>
                <a:latin typeface="Aptos"/>
                <a:ea typeface="Aptos"/>
                <a:cs typeface="Aptos"/>
              </a:defRPr>
            </a:pPr>
            <a:endParaRPr sz="1725" b="0" i="0" dirty="0">
              <a:solidFill>
                <a:srgbClr val="F7F0DE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15A2096-EAAC-4026-71A6-CF8B66C38311}"/>
              </a:ext>
            </a:extLst>
          </p:cNvPr>
          <p:cNvSpPr txBox="1"/>
          <p:nvPr/>
        </p:nvSpPr>
        <p:spPr>
          <a:xfrm>
            <a:off x="5030416" y="2658835"/>
            <a:ext cx="28574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Munich Day 8</a:t>
            </a:r>
          </a:p>
        </p:txBody>
      </p:sp>
      <p:pic>
        <p:nvPicPr>
          <p:cNvPr id="7" name="Picture 6" descr="Munich: Church of Our Lady the Frauenkirche (Kleine Kunstfuhrer): 500">
            <a:extLst>
              <a:ext uri="{FF2B5EF4-FFF2-40B4-BE49-F238E27FC236}">
                <a16:creationId xmlns:a16="http://schemas.microsoft.com/office/drawing/2014/main" id="{E1CDA3B0-34E5-1E17-F3BF-9F05B5FEB9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518" y="323850"/>
            <a:ext cx="2857500" cy="404812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8" name="Picture 7" descr="Photo">
            <a:extLst>
              <a:ext uri="{FF2B5EF4-FFF2-40B4-BE49-F238E27FC236}">
                <a16:creationId xmlns:a16="http://schemas.microsoft.com/office/drawing/2014/main" id="{3721E018-6C1E-52C8-A2DB-E7F26C7116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74810" y="1784768"/>
            <a:ext cx="4384619" cy="328846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ED42ADD-FD32-5BBD-E827-C3E9D4993840}"/>
              </a:ext>
            </a:extLst>
          </p:cNvPr>
          <p:cNvSpPr txBox="1"/>
          <p:nvPr/>
        </p:nvSpPr>
        <p:spPr>
          <a:xfrm>
            <a:off x="8091484" y="1001494"/>
            <a:ext cx="31591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St. Michaels’s Stunning Renaissance Church</a:t>
            </a:r>
          </a:p>
          <a:p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95E81FA-C956-022F-68A1-F5E3EE0B680F}"/>
              </a:ext>
            </a:extLst>
          </p:cNvPr>
          <p:cNvSpPr txBox="1"/>
          <p:nvPr/>
        </p:nvSpPr>
        <p:spPr>
          <a:xfrm>
            <a:off x="3556000" y="714375"/>
            <a:ext cx="31591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Church Of Our Lady</a:t>
            </a:r>
          </a:p>
          <a:p>
            <a:r>
              <a:rPr lang="en-US" sz="2400" b="1" dirty="0">
                <a:solidFill>
                  <a:schemeClr val="bg1"/>
                </a:solidFill>
              </a:rPr>
              <a:t>Iconic twin towers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63CA22A-387F-4027-C1A1-B6A8973901C2}"/>
              </a:ext>
            </a:extLst>
          </p:cNvPr>
          <p:cNvSpPr txBox="1"/>
          <p:nvPr/>
        </p:nvSpPr>
        <p:spPr>
          <a:xfrm>
            <a:off x="3636284" y="3244749"/>
            <a:ext cx="390595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Lunch on your own</a:t>
            </a:r>
          </a:p>
          <a:p>
            <a:pPr algn="ctr"/>
            <a:r>
              <a:rPr lang="en-US" b="1" dirty="0"/>
              <a:t>Explore Munich’s diverse Christmas Markets: Medieval Christmas Market &amp;</a:t>
            </a:r>
          </a:p>
          <a:p>
            <a:pPr algn="ctr"/>
            <a:r>
              <a:rPr lang="en-US" b="1" dirty="0"/>
              <a:t>Christmas Village at the Residenz.</a:t>
            </a:r>
          </a:p>
          <a:p>
            <a:pPr algn="ctr"/>
            <a:r>
              <a:rPr lang="en-US" b="1" dirty="0"/>
              <a:t>Farewell-Special Dinner at local        Restaurant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21938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803998-BF39-ED9B-E1BF-B36C6E7449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A49829F-FC83-D6FA-1322-7FD29955BC4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-45853"/>
            <a:ext cx="12273516" cy="690385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8A257DC-058B-4395-0E83-4DE6B1ACA767}"/>
              </a:ext>
            </a:extLst>
          </p:cNvPr>
          <p:cNvSpPr>
            <a:spLocks noGrp="1"/>
          </p:cNvSpPr>
          <p:nvPr/>
        </p:nvSpPr>
        <p:spPr>
          <a:xfrm>
            <a:off x="5334000" y="3143250"/>
            <a:ext cx="1524000" cy="38100"/>
          </a:xfrm>
          <a:prstGeom prst="rect">
            <a:avLst/>
          </a:prstGeom>
          <a:solidFill>
            <a:srgbClr val="D8A63B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BBC34B6-326B-50D9-C247-18D2D1D5A020}"/>
              </a:ext>
            </a:extLst>
          </p:cNvPr>
          <p:cNvSpPr>
            <a:spLocks noGrp="1"/>
          </p:cNvSpPr>
          <p:nvPr/>
        </p:nvSpPr>
        <p:spPr>
          <a:xfrm>
            <a:off x="2345380" y="323850"/>
            <a:ext cx="4113786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38100" rIns="38100" bIns="38100" anchor="ctr">
            <a:normAutofit/>
          </a:bodyPr>
          <a:lstStyle/>
          <a:p>
            <a:pPr algn="ctr">
              <a:defRPr sz="4050" b="1" i="0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endParaRPr sz="4050" b="1" i="0" dirty="0">
              <a:solidFill>
                <a:srgbClr val="FFFFFF"/>
              </a:solidFill>
              <a:latin typeface="Georgia"/>
              <a:ea typeface="Georgia"/>
              <a:cs typeface="Georgia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7A1C167-E326-2760-FF1F-3F64B12BF8E1}"/>
              </a:ext>
            </a:extLst>
          </p:cNvPr>
          <p:cNvSpPr>
            <a:spLocks noGrp="1"/>
          </p:cNvSpPr>
          <p:nvPr/>
        </p:nvSpPr>
        <p:spPr>
          <a:xfrm>
            <a:off x="3428999" y="3295650"/>
            <a:ext cx="5782733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38100" tIns="38100" rIns="38100" bIns="38100" anchor="ctr">
            <a:noAutofit/>
          </a:bodyPr>
          <a:lstStyle/>
          <a:p>
            <a:pPr algn="ctr">
              <a:defRPr sz="1725" b="0" i="0">
                <a:solidFill>
                  <a:srgbClr val="F7F0DE"/>
                </a:solidFill>
                <a:latin typeface="Aptos"/>
                <a:ea typeface="Aptos"/>
                <a:cs typeface="Aptos"/>
              </a:defRPr>
            </a:pPr>
            <a:r>
              <a:rPr lang="en-US" sz="2400" b="1" i="0" dirty="0">
                <a:solidFill>
                  <a:srgbClr val="F7F0DE"/>
                </a:solidFill>
                <a:latin typeface="Aptos"/>
                <a:ea typeface="Aptos"/>
                <a:cs typeface="Aptos"/>
              </a:rPr>
              <a:t>After breakfast, we are transferred to the airport for </a:t>
            </a:r>
            <a:r>
              <a:rPr lang="en-US" sz="2400" b="1" dirty="0">
                <a:solidFill>
                  <a:srgbClr val="F7F0DE"/>
                </a:solidFill>
                <a:latin typeface="Aptos"/>
                <a:ea typeface="Aptos"/>
                <a:cs typeface="Aptos"/>
              </a:rPr>
              <a:t>our flights back to the USA</a:t>
            </a:r>
            <a:endParaRPr sz="2400" b="1" i="0" dirty="0">
              <a:solidFill>
                <a:srgbClr val="F7F0DE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B66924D-A18F-57C1-5914-99B62B175A49}"/>
              </a:ext>
            </a:extLst>
          </p:cNvPr>
          <p:cNvSpPr txBox="1"/>
          <p:nvPr/>
        </p:nvSpPr>
        <p:spPr>
          <a:xfrm>
            <a:off x="4572330" y="1807340"/>
            <a:ext cx="30473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Day 9</a:t>
            </a:r>
          </a:p>
          <a:p>
            <a:pPr algn="ctr"/>
            <a:r>
              <a:rPr lang="en-US" sz="2800" b="1" dirty="0"/>
              <a:t>Depart for the US</a:t>
            </a:r>
          </a:p>
        </p:txBody>
      </p:sp>
    </p:spTree>
    <p:extLst>
      <p:ext uri="{BB962C8B-B14F-4D97-AF65-F5344CB8AC3E}">
        <p14:creationId xmlns:p14="http://schemas.microsoft.com/office/powerpoint/2010/main" val="390377973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9.7|3.3"/>
</p:tagLst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solidFill>
          <a:schemeClr val="dk1"/>
        </a:solidFill>
        <a:solidFill>
          <a:schemeClr val="accent1"/>
        </a:soli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3542</TotalTime>
  <Words>1654</Words>
  <Application>Microsoft Office PowerPoint</Application>
  <PresentationFormat>Widescreen</PresentationFormat>
  <Paragraphs>278</Paragraphs>
  <Slides>44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61" baseType="lpstr">
      <vt:lpstr>Amasis MT Pro Black</vt:lpstr>
      <vt:lpstr>Apple Chancery</vt:lpstr>
      <vt:lpstr>Aptos</vt:lpstr>
      <vt:lpstr>Arial</vt:lpstr>
      <vt:lpstr>Avenir Next LT Pro</vt:lpstr>
      <vt:lpstr>Calibri</vt:lpstr>
      <vt:lpstr>Century Schoolbook</vt:lpstr>
      <vt:lpstr>Georgia</vt:lpstr>
      <vt:lpstr>Georgia Pro</vt:lpstr>
      <vt:lpstr>Georgia Pro Cond Semibold</vt:lpstr>
      <vt:lpstr>Gill Sans MT</vt:lpstr>
      <vt:lpstr>Google Sans</vt:lpstr>
      <vt:lpstr>Old English Text MT</vt:lpstr>
      <vt:lpstr>Segoe UI</vt:lpstr>
      <vt:lpstr>Wingdings</vt:lpstr>
      <vt:lpstr>Wingdings 2</vt:lpstr>
      <vt:lpstr>ChatGPT</vt:lpstr>
      <vt:lpstr>PowerPoint Presentation</vt:lpstr>
      <vt:lpstr>     Christmas Markets with a Danube River Cruise Pilgrimage Austria, Budapest, Slovakia, and Germany</vt:lpstr>
      <vt:lpstr>Pilgrims Prayer</vt:lpstr>
      <vt:lpstr>Land &amp; Group Air   vs  Land Only</vt:lpstr>
      <vt:lpstr> What is a pilgrimage?</vt:lpstr>
      <vt:lpstr>PowerPoint Presentation</vt:lpstr>
      <vt:lpstr>PowerPoint Presentation</vt:lpstr>
      <vt:lpstr>PowerPoint Presentation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Money</vt:lpstr>
      <vt:lpstr>Exchange rate  $1 =</vt:lpstr>
      <vt:lpstr>Things to check:</vt:lpstr>
      <vt:lpstr>TSA</vt:lpstr>
      <vt:lpstr>Luggage / baggage</vt:lpstr>
      <vt:lpstr>Weather early December on the Danube River, Europe</vt:lpstr>
      <vt:lpstr>I live in Texas!  What should I pack for a chance of snow or rain for the Christmas Markets?</vt:lpstr>
      <vt:lpstr> Day One                             Air France</vt:lpstr>
      <vt:lpstr>Dec 6 Arrive in Paris at 11:15 a.m. and  Depart  to Vienna at 3:25 Dec 6 Arrive in Vienna, Austria 5:35 p.m.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Deacon Kevin</dc:creator>
  <cp:lastModifiedBy>Deacon Kevin</cp:lastModifiedBy>
  <cp:revision>2</cp:revision>
  <dcterms:created xsi:type="dcterms:W3CDTF">2026-09-22T15:49:56Z</dcterms:created>
  <dcterms:modified xsi:type="dcterms:W3CDTF">2026-09-29T17:25:37Z</dcterms:modified>
</cp:coreProperties>
</file>