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8" r:id="rId2"/>
    <p:sldId id="256" r:id="rId3"/>
    <p:sldId id="257" r:id="rId4"/>
    <p:sldId id="258" r:id="rId5"/>
    <p:sldId id="259" r:id="rId6"/>
    <p:sldId id="260" r:id="rId7"/>
    <p:sldId id="262" r:id="rId8"/>
    <p:sldId id="266" r:id="rId9"/>
    <p:sldId id="268" r:id="rId10"/>
    <p:sldId id="270" r:id="rId11"/>
    <p:sldId id="265" r:id="rId12"/>
    <p:sldId id="269" r:id="rId13"/>
    <p:sldId id="267" r:id="rId14"/>
    <p:sldId id="273" r:id="rId15"/>
    <p:sldId id="271" r:id="rId16"/>
    <p:sldId id="272" r:id="rId17"/>
    <p:sldId id="263" r:id="rId18"/>
    <p:sldId id="286" r:id="rId19"/>
    <p:sldId id="261" r:id="rId20"/>
    <p:sldId id="287" r:id="rId21"/>
    <p:sldId id="264" r:id="rId22"/>
    <p:sldId id="275" r:id="rId23"/>
    <p:sldId id="276" r:id="rId24"/>
    <p:sldId id="277" r:id="rId25"/>
    <p:sldId id="278" r:id="rId26"/>
    <p:sldId id="280" r:id="rId27"/>
    <p:sldId id="283" r:id="rId28"/>
    <p:sldId id="279" r:id="rId29"/>
    <p:sldId id="281" r:id="rId30"/>
    <p:sldId id="282" r:id="rId31"/>
    <p:sldId id="284" r:id="rId32"/>
    <p:sldId id="285" r:id="rId33"/>
    <p:sldId id="274"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0" d="100"/>
          <a:sy n="70" d="100"/>
        </p:scale>
        <p:origin x="84" y="4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7/10/2020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7/10/2020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7/10/2020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7/10/2020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7/10/2020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7/10/2020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7/10/2020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7/10/2020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7/10/2020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83842-B2D9-461E-A7AA-CD9278023B7F}"/>
              </a:ext>
            </a:extLst>
          </p:cNvPr>
          <p:cNvSpPr>
            <a:spLocks noGrp="1"/>
          </p:cNvSpPr>
          <p:nvPr>
            <p:ph type="ctrTitle"/>
          </p:nvPr>
        </p:nvSpPr>
        <p:spPr>
          <a:xfrm>
            <a:off x="1064526" y="545909"/>
            <a:ext cx="10044752" cy="5581935"/>
          </a:xfrm>
        </p:spPr>
        <p:txBody>
          <a:bodyPr/>
          <a:lstStyle/>
          <a:p>
            <a:r>
              <a:rPr lang="en-US" b="1" i="1" dirty="0"/>
              <a:t>Wi-fi info</a:t>
            </a:r>
            <a:br>
              <a:rPr lang="en-US" dirty="0"/>
            </a:br>
            <a:br>
              <a:rPr lang="en-US" dirty="0"/>
            </a:br>
            <a:r>
              <a:rPr lang="en-US" dirty="0"/>
              <a:t>User- church</a:t>
            </a:r>
            <a:br>
              <a:rPr lang="en-US" dirty="0"/>
            </a:br>
            <a:r>
              <a:rPr lang="en-US" dirty="0"/>
              <a:t>Password- Mass2020</a:t>
            </a:r>
            <a:br>
              <a:rPr lang="en-US" dirty="0"/>
            </a:br>
            <a:endParaRPr lang="en-US" dirty="0"/>
          </a:p>
        </p:txBody>
      </p:sp>
    </p:spTree>
    <p:extLst>
      <p:ext uri="{BB962C8B-B14F-4D97-AF65-F5344CB8AC3E}">
        <p14:creationId xmlns:p14="http://schemas.microsoft.com/office/powerpoint/2010/main" val="1038121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3332-199C-4516-A3C4-60D7AB27BEC7}"/>
              </a:ext>
            </a:extLst>
          </p:cNvPr>
          <p:cNvSpPr>
            <a:spLocks noGrp="1"/>
          </p:cNvSpPr>
          <p:nvPr>
            <p:ph type="title"/>
          </p:nvPr>
        </p:nvSpPr>
        <p:spPr>
          <a:xfrm>
            <a:off x="1049383" y="285205"/>
            <a:ext cx="9601200" cy="1003664"/>
          </a:xfrm>
        </p:spPr>
        <p:txBody>
          <a:bodyPr>
            <a:normAutofit/>
          </a:bodyPr>
          <a:lstStyle/>
          <a:p>
            <a:r>
              <a:rPr lang="en-US" sz="5400" b="1" dirty="0">
                <a:solidFill>
                  <a:srgbClr val="333333"/>
                </a:solidFill>
                <a:latin typeface="arial" panose="020B0604020202020204" pitchFamily="34" charset="0"/>
              </a:rPr>
              <a:t>Roles enfleshed in the GIRM</a:t>
            </a:r>
            <a:endParaRPr lang="en-US" sz="5400" dirty="0"/>
          </a:p>
        </p:txBody>
      </p:sp>
      <p:sp>
        <p:nvSpPr>
          <p:cNvPr id="3" name="Content Placeholder 2">
            <a:extLst>
              <a:ext uri="{FF2B5EF4-FFF2-40B4-BE49-F238E27FC236}">
                <a16:creationId xmlns:a16="http://schemas.microsoft.com/office/drawing/2014/main" id="{12A952BC-6097-40FE-9334-A58A0818A09A}"/>
              </a:ext>
            </a:extLst>
          </p:cNvPr>
          <p:cNvSpPr>
            <a:spLocks noGrp="1"/>
          </p:cNvSpPr>
          <p:nvPr>
            <p:ph idx="1"/>
          </p:nvPr>
        </p:nvSpPr>
        <p:spPr>
          <a:xfrm>
            <a:off x="1049383" y="1785258"/>
            <a:ext cx="10620103" cy="3988526"/>
          </a:xfrm>
        </p:spPr>
        <p:txBody>
          <a:bodyPr>
            <a:normAutofit fontScale="92500" lnSpcReduction="10000"/>
          </a:bodyPr>
          <a:lstStyle/>
          <a:p>
            <a:r>
              <a:rPr lang="en-US" sz="4800" dirty="0"/>
              <a:t>Priests</a:t>
            </a:r>
          </a:p>
          <a:p>
            <a:pPr marL="0" indent="0">
              <a:buNone/>
            </a:pPr>
            <a:endParaRPr lang="en-US" sz="4800" dirty="0"/>
          </a:p>
          <a:p>
            <a:pPr marL="530352" lvl="1" indent="0">
              <a:buNone/>
            </a:pPr>
            <a:r>
              <a:rPr lang="en-US" sz="4800" i="0" dirty="0">
                <a:solidFill>
                  <a:srgbClr val="333333"/>
                </a:solidFill>
                <a:latin typeface="Arial" panose="020B0604020202020204" pitchFamily="34" charset="0"/>
              </a:rPr>
              <a:t>“Every authentic celebration of the Eucharist is directed by the Bishop, either in person or through the priests, who are his helpers.”</a:t>
            </a:r>
          </a:p>
        </p:txBody>
      </p:sp>
    </p:spTree>
    <p:extLst>
      <p:ext uri="{BB962C8B-B14F-4D97-AF65-F5344CB8AC3E}">
        <p14:creationId xmlns:p14="http://schemas.microsoft.com/office/powerpoint/2010/main" val="2731386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3332-199C-4516-A3C4-60D7AB27BEC7}"/>
              </a:ext>
            </a:extLst>
          </p:cNvPr>
          <p:cNvSpPr>
            <a:spLocks noGrp="1"/>
          </p:cNvSpPr>
          <p:nvPr>
            <p:ph type="title"/>
          </p:nvPr>
        </p:nvSpPr>
        <p:spPr>
          <a:xfrm>
            <a:off x="1049383" y="285205"/>
            <a:ext cx="9601200" cy="742406"/>
          </a:xfrm>
        </p:spPr>
        <p:txBody>
          <a:bodyPr/>
          <a:lstStyle/>
          <a:p>
            <a:r>
              <a:rPr lang="en-US" b="1" dirty="0">
                <a:solidFill>
                  <a:srgbClr val="333333"/>
                </a:solidFill>
                <a:latin typeface="arial" panose="020B0604020202020204" pitchFamily="34" charset="0"/>
              </a:rPr>
              <a:t>Roles enfleshed in the GIRM</a:t>
            </a:r>
            <a:endParaRPr lang="en-US" dirty="0"/>
          </a:p>
        </p:txBody>
      </p:sp>
      <p:sp>
        <p:nvSpPr>
          <p:cNvPr id="3" name="Content Placeholder 2">
            <a:extLst>
              <a:ext uri="{FF2B5EF4-FFF2-40B4-BE49-F238E27FC236}">
                <a16:creationId xmlns:a16="http://schemas.microsoft.com/office/drawing/2014/main" id="{12A952BC-6097-40FE-9334-A58A0818A09A}"/>
              </a:ext>
            </a:extLst>
          </p:cNvPr>
          <p:cNvSpPr>
            <a:spLocks noGrp="1"/>
          </p:cNvSpPr>
          <p:nvPr>
            <p:ph idx="1"/>
          </p:nvPr>
        </p:nvSpPr>
        <p:spPr>
          <a:xfrm>
            <a:off x="1049383" y="1027611"/>
            <a:ext cx="10620103" cy="5712823"/>
          </a:xfrm>
        </p:spPr>
        <p:txBody>
          <a:bodyPr>
            <a:normAutofit/>
          </a:bodyPr>
          <a:lstStyle/>
          <a:p>
            <a:r>
              <a:rPr lang="en-US" sz="4400" dirty="0"/>
              <a:t>Priests</a:t>
            </a:r>
          </a:p>
          <a:p>
            <a:pPr marL="365760" lvl="1" indent="0">
              <a:buNone/>
            </a:pPr>
            <a:r>
              <a:rPr lang="en-US" sz="3900" i="0" dirty="0">
                <a:solidFill>
                  <a:srgbClr val="333333"/>
                </a:solidFill>
                <a:latin typeface="Arial" panose="020B0604020202020204" pitchFamily="34" charset="0"/>
              </a:rPr>
              <a:t>Offers sacrifice in the person of Christ and thus “stands at the head of the faithful people gathered together, presides over its prayer, proclaims the message of salvation, joins the people to himself in offering the sacrifice to God the Father through Christ in the Spirit, gives his brothers and sisters the bread of eternal life, and shares in it with them.”</a:t>
            </a:r>
          </a:p>
        </p:txBody>
      </p:sp>
    </p:spTree>
    <p:extLst>
      <p:ext uri="{BB962C8B-B14F-4D97-AF65-F5344CB8AC3E}">
        <p14:creationId xmlns:p14="http://schemas.microsoft.com/office/powerpoint/2010/main" val="56001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3332-199C-4516-A3C4-60D7AB27BEC7}"/>
              </a:ext>
            </a:extLst>
          </p:cNvPr>
          <p:cNvSpPr>
            <a:spLocks noGrp="1"/>
          </p:cNvSpPr>
          <p:nvPr>
            <p:ph type="title"/>
          </p:nvPr>
        </p:nvSpPr>
        <p:spPr>
          <a:xfrm>
            <a:off x="1049383" y="285205"/>
            <a:ext cx="9601200" cy="742406"/>
          </a:xfrm>
        </p:spPr>
        <p:txBody>
          <a:bodyPr/>
          <a:lstStyle/>
          <a:p>
            <a:r>
              <a:rPr lang="en-US" b="1" dirty="0">
                <a:solidFill>
                  <a:srgbClr val="333333"/>
                </a:solidFill>
                <a:latin typeface="arial" panose="020B0604020202020204" pitchFamily="34" charset="0"/>
              </a:rPr>
              <a:t>Roles enfleshed in the GIRM</a:t>
            </a:r>
            <a:endParaRPr lang="en-US" dirty="0"/>
          </a:p>
        </p:txBody>
      </p:sp>
      <p:sp>
        <p:nvSpPr>
          <p:cNvPr id="3" name="Content Placeholder 2">
            <a:extLst>
              <a:ext uri="{FF2B5EF4-FFF2-40B4-BE49-F238E27FC236}">
                <a16:creationId xmlns:a16="http://schemas.microsoft.com/office/drawing/2014/main" id="{12A952BC-6097-40FE-9334-A58A0818A09A}"/>
              </a:ext>
            </a:extLst>
          </p:cNvPr>
          <p:cNvSpPr>
            <a:spLocks noGrp="1"/>
          </p:cNvSpPr>
          <p:nvPr>
            <p:ph idx="1"/>
          </p:nvPr>
        </p:nvSpPr>
        <p:spPr>
          <a:xfrm>
            <a:off x="1049383" y="1027611"/>
            <a:ext cx="10620103" cy="5712823"/>
          </a:xfrm>
        </p:spPr>
        <p:txBody>
          <a:bodyPr>
            <a:normAutofit/>
          </a:bodyPr>
          <a:lstStyle/>
          <a:p>
            <a:r>
              <a:rPr lang="en-US" sz="4400" dirty="0"/>
              <a:t>Priests</a:t>
            </a:r>
          </a:p>
          <a:p>
            <a:pPr marL="530352" lvl="1" indent="0">
              <a:lnSpc>
                <a:spcPct val="150000"/>
              </a:lnSpc>
              <a:buNone/>
            </a:pPr>
            <a:r>
              <a:rPr lang="en-US" sz="2800" i="0" dirty="0">
                <a:solidFill>
                  <a:srgbClr val="333333"/>
                </a:solidFill>
                <a:latin typeface="Arial" panose="020B0604020202020204" pitchFamily="34" charset="0"/>
              </a:rPr>
              <a:t>Among the most important functions of the priest (GIRM n. 30) is the proclamation of the Eucharistic Prayer, “the high point of the entire celebration.” “Presiding over the assembly in the person of Christ, [the priest also] addresses [the presidential prayers] to God in the name of the entire holy people and all present...”</a:t>
            </a:r>
            <a:endParaRPr lang="en-US" sz="2800" dirty="0"/>
          </a:p>
        </p:txBody>
      </p:sp>
    </p:spTree>
    <p:extLst>
      <p:ext uri="{BB962C8B-B14F-4D97-AF65-F5344CB8AC3E}">
        <p14:creationId xmlns:p14="http://schemas.microsoft.com/office/powerpoint/2010/main" val="80091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3332-199C-4516-A3C4-60D7AB27BEC7}"/>
              </a:ext>
            </a:extLst>
          </p:cNvPr>
          <p:cNvSpPr>
            <a:spLocks noGrp="1"/>
          </p:cNvSpPr>
          <p:nvPr>
            <p:ph type="title"/>
          </p:nvPr>
        </p:nvSpPr>
        <p:spPr/>
        <p:txBody>
          <a:bodyPr>
            <a:normAutofit/>
          </a:bodyPr>
          <a:lstStyle/>
          <a:p>
            <a:r>
              <a:rPr lang="en-US" sz="5400" b="1" dirty="0">
                <a:solidFill>
                  <a:srgbClr val="333333"/>
                </a:solidFill>
                <a:latin typeface="arial" panose="020B0604020202020204" pitchFamily="34" charset="0"/>
              </a:rPr>
              <a:t>Roles enfleshed in the GIRM</a:t>
            </a:r>
            <a:endParaRPr lang="en-US" sz="5400" dirty="0"/>
          </a:p>
        </p:txBody>
      </p:sp>
      <p:sp>
        <p:nvSpPr>
          <p:cNvPr id="3" name="Content Placeholder 2">
            <a:extLst>
              <a:ext uri="{FF2B5EF4-FFF2-40B4-BE49-F238E27FC236}">
                <a16:creationId xmlns:a16="http://schemas.microsoft.com/office/drawing/2014/main" id="{12A952BC-6097-40FE-9334-A58A0818A09A}"/>
              </a:ext>
            </a:extLst>
          </p:cNvPr>
          <p:cNvSpPr>
            <a:spLocks noGrp="1"/>
          </p:cNvSpPr>
          <p:nvPr>
            <p:ph idx="1"/>
          </p:nvPr>
        </p:nvSpPr>
        <p:spPr>
          <a:xfrm>
            <a:off x="1049383" y="1638300"/>
            <a:ext cx="10820400" cy="4971506"/>
          </a:xfrm>
        </p:spPr>
        <p:txBody>
          <a:bodyPr>
            <a:normAutofit fontScale="92500" lnSpcReduction="10000"/>
          </a:bodyPr>
          <a:lstStyle/>
          <a:p>
            <a:r>
              <a:rPr lang="en-US" sz="4300" b="1" dirty="0">
                <a:solidFill>
                  <a:srgbClr val="333333"/>
                </a:solidFill>
                <a:latin typeface="arial" panose="020B0604020202020204" pitchFamily="34" charset="0"/>
              </a:rPr>
              <a:t>Deacons</a:t>
            </a:r>
          </a:p>
          <a:p>
            <a:pPr marL="530352" lvl="1" indent="0">
              <a:lnSpc>
                <a:spcPct val="150000"/>
              </a:lnSpc>
              <a:buNone/>
            </a:pPr>
            <a:r>
              <a:rPr lang="en-US" sz="2400" i="0" dirty="0">
                <a:solidFill>
                  <a:srgbClr val="333333"/>
                </a:solidFill>
                <a:latin typeface="Arial" panose="020B0604020202020204" pitchFamily="34" charset="0"/>
              </a:rPr>
              <a:t>The reading of the Gospel is one of the principal functions of the deacon in the Liturgy of the Word. The sacred character of the Book of the Gospels is shown by the quality of its cover; it should be carried solemnly into the assembly and placed upon the altar by the deacon thus symbolizing the unity between the presence of Christ in word and sacrament. </a:t>
            </a:r>
          </a:p>
          <a:p>
            <a:pPr marL="530352" lvl="1" indent="0">
              <a:lnSpc>
                <a:spcPct val="150000"/>
              </a:lnSpc>
              <a:buNone/>
            </a:pPr>
            <a:r>
              <a:rPr lang="en-US" sz="2400" i="0" dirty="0">
                <a:solidFill>
                  <a:srgbClr val="333333"/>
                </a:solidFill>
                <a:latin typeface="Arial" panose="020B0604020202020204" pitchFamily="34" charset="0"/>
              </a:rPr>
              <a:t>When the deacon carries the </a:t>
            </a:r>
            <a:r>
              <a:rPr lang="en-US" sz="2400" dirty="0">
                <a:solidFill>
                  <a:srgbClr val="333333"/>
                </a:solidFill>
                <a:latin typeface="arial" panose="020B0604020202020204" pitchFamily="34" charset="0"/>
              </a:rPr>
              <a:t>Book of the Gospels</a:t>
            </a:r>
            <a:r>
              <a:rPr lang="en-US" sz="2400" i="0" dirty="0">
                <a:solidFill>
                  <a:srgbClr val="333333"/>
                </a:solidFill>
                <a:latin typeface="Arial" panose="020B0604020202020204" pitchFamily="34" charset="0"/>
              </a:rPr>
              <a:t> in the entrance procession, the book is “slightly elevated.” When arriving at the altar with the </a:t>
            </a:r>
            <a:r>
              <a:rPr lang="en-US" sz="2400" dirty="0">
                <a:solidFill>
                  <a:srgbClr val="333333"/>
                </a:solidFill>
                <a:latin typeface="arial" panose="020B0604020202020204" pitchFamily="34" charset="0"/>
              </a:rPr>
              <a:t>Book of the Gospels</a:t>
            </a:r>
            <a:r>
              <a:rPr lang="en-US" sz="2400" i="0" dirty="0">
                <a:solidFill>
                  <a:srgbClr val="333333"/>
                </a:solidFill>
                <a:latin typeface="Arial" panose="020B0604020202020204" pitchFamily="34" charset="0"/>
              </a:rPr>
              <a:t>, he does not bow, but immediately places the </a:t>
            </a:r>
            <a:r>
              <a:rPr lang="en-US" sz="2400" dirty="0">
                <a:solidFill>
                  <a:srgbClr val="333333"/>
                </a:solidFill>
                <a:latin typeface="arial" panose="020B0604020202020204" pitchFamily="34" charset="0"/>
              </a:rPr>
              <a:t>Book of the Gospels</a:t>
            </a:r>
            <a:r>
              <a:rPr lang="en-US" sz="2400" i="0" dirty="0">
                <a:solidFill>
                  <a:srgbClr val="333333"/>
                </a:solidFill>
                <a:latin typeface="Arial" panose="020B0604020202020204" pitchFamily="34" charset="0"/>
              </a:rPr>
              <a:t> on the altar and then kisses the altar at the same time the priest does. </a:t>
            </a:r>
            <a:endParaRPr lang="en-US" sz="2400" dirty="0"/>
          </a:p>
        </p:txBody>
      </p:sp>
    </p:spTree>
    <p:extLst>
      <p:ext uri="{BB962C8B-B14F-4D97-AF65-F5344CB8AC3E}">
        <p14:creationId xmlns:p14="http://schemas.microsoft.com/office/powerpoint/2010/main" val="1419079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3332-199C-4516-A3C4-60D7AB27BEC7}"/>
              </a:ext>
            </a:extLst>
          </p:cNvPr>
          <p:cNvSpPr>
            <a:spLocks noGrp="1"/>
          </p:cNvSpPr>
          <p:nvPr>
            <p:ph type="title"/>
          </p:nvPr>
        </p:nvSpPr>
        <p:spPr/>
        <p:txBody>
          <a:bodyPr>
            <a:normAutofit/>
          </a:bodyPr>
          <a:lstStyle/>
          <a:p>
            <a:r>
              <a:rPr lang="en-US" sz="5400" b="1" dirty="0">
                <a:solidFill>
                  <a:srgbClr val="333333"/>
                </a:solidFill>
                <a:latin typeface="arial" panose="020B0604020202020204" pitchFamily="34" charset="0"/>
              </a:rPr>
              <a:t>Roles enfleshed in the GIRM</a:t>
            </a:r>
            <a:endParaRPr lang="en-US" sz="5400" dirty="0"/>
          </a:p>
        </p:txBody>
      </p:sp>
      <p:sp>
        <p:nvSpPr>
          <p:cNvPr id="3" name="Content Placeholder 2">
            <a:extLst>
              <a:ext uri="{FF2B5EF4-FFF2-40B4-BE49-F238E27FC236}">
                <a16:creationId xmlns:a16="http://schemas.microsoft.com/office/drawing/2014/main" id="{12A952BC-6097-40FE-9334-A58A0818A09A}"/>
              </a:ext>
            </a:extLst>
          </p:cNvPr>
          <p:cNvSpPr>
            <a:spLocks noGrp="1"/>
          </p:cNvSpPr>
          <p:nvPr>
            <p:ph idx="1"/>
          </p:nvPr>
        </p:nvSpPr>
        <p:spPr/>
        <p:txBody>
          <a:bodyPr>
            <a:normAutofit fontScale="62500" lnSpcReduction="20000"/>
          </a:bodyPr>
          <a:lstStyle/>
          <a:p>
            <a:r>
              <a:rPr lang="en-US" sz="6400" b="1" dirty="0">
                <a:solidFill>
                  <a:srgbClr val="333333"/>
                </a:solidFill>
                <a:latin typeface="arial" panose="020B0604020202020204" pitchFamily="34" charset="0"/>
              </a:rPr>
              <a:t>Deacons</a:t>
            </a:r>
          </a:p>
          <a:p>
            <a:endParaRPr lang="en-US" sz="4000" b="1" dirty="0">
              <a:solidFill>
                <a:srgbClr val="333333"/>
              </a:solidFill>
              <a:latin typeface="arial" panose="020B0604020202020204" pitchFamily="34" charset="0"/>
            </a:endParaRPr>
          </a:p>
          <a:p>
            <a:pPr marL="530352" lvl="1" indent="0">
              <a:lnSpc>
                <a:spcPct val="170000"/>
              </a:lnSpc>
              <a:buNone/>
            </a:pPr>
            <a:r>
              <a:rPr lang="en-US" sz="4300" i="0" dirty="0">
                <a:solidFill>
                  <a:srgbClr val="333333"/>
                </a:solidFill>
                <a:latin typeface="Arial" panose="020B0604020202020204" pitchFamily="34" charset="0"/>
              </a:rPr>
              <a:t>He is to bow when asking for the blessing and when taking the </a:t>
            </a:r>
            <a:r>
              <a:rPr lang="en-US" sz="4300" dirty="0">
                <a:solidFill>
                  <a:srgbClr val="333333"/>
                </a:solidFill>
                <a:latin typeface="arial" panose="020B0604020202020204" pitchFamily="34" charset="0"/>
              </a:rPr>
              <a:t>Book of the Gospels</a:t>
            </a:r>
            <a:r>
              <a:rPr lang="en-US" sz="4300" i="0" dirty="0">
                <a:solidFill>
                  <a:srgbClr val="333333"/>
                </a:solidFill>
                <a:latin typeface="Arial" panose="020B0604020202020204" pitchFamily="34" charset="0"/>
              </a:rPr>
              <a:t> from the altar. </a:t>
            </a:r>
          </a:p>
          <a:p>
            <a:pPr marL="530352" lvl="1" indent="0">
              <a:lnSpc>
                <a:spcPct val="170000"/>
              </a:lnSpc>
              <a:buNone/>
            </a:pPr>
            <a:r>
              <a:rPr lang="en-US" sz="4300" i="0" dirty="0">
                <a:solidFill>
                  <a:srgbClr val="333333"/>
                </a:solidFill>
                <a:latin typeface="Arial" panose="020B0604020202020204" pitchFamily="34" charset="0"/>
              </a:rPr>
              <a:t>A description of the optional kissing of the </a:t>
            </a:r>
            <a:r>
              <a:rPr lang="en-US" sz="4300" dirty="0">
                <a:solidFill>
                  <a:srgbClr val="333333"/>
                </a:solidFill>
                <a:latin typeface="arial" panose="020B0604020202020204" pitchFamily="34" charset="0"/>
              </a:rPr>
              <a:t>Book of the Gospels</a:t>
            </a:r>
            <a:r>
              <a:rPr lang="en-US" sz="4300" i="0" dirty="0">
                <a:solidFill>
                  <a:srgbClr val="333333"/>
                </a:solidFill>
                <a:latin typeface="Arial" panose="020B0604020202020204" pitchFamily="34" charset="0"/>
              </a:rPr>
              <a:t> by the bishop is likewise included.</a:t>
            </a:r>
            <a:endParaRPr lang="en-US" sz="4300" dirty="0"/>
          </a:p>
        </p:txBody>
      </p:sp>
    </p:spTree>
    <p:extLst>
      <p:ext uri="{BB962C8B-B14F-4D97-AF65-F5344CB8AC3E}">
        <p14:creationId xmlns:p14="http://schemas.microsoft.com/office/powerpoint/2010/main" val="51811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3332-199C-4516-A3C4-60D7AB27BEC7}"/>
              </a:ext>
            </a:extLst>
          </p:cNvPr>
          <p:cNvSpPr>
            <a:spLocks noGrp="1"/>
          </p:cNvSpPr>
          <p:nvPr>
            <p:ph type="title"/>
          </p:nvPr>
        </p:nvSpPr>
        <p:spPr/>
        <p:txBody>
          <a:bodyPr>
            <a:normAutofit/>
          </a:bodyPr>
          <a:lstStyle/>
          <a:p>
            <a:r>
              <a:rPr lang="en-US" sz="5400" b="1" dirty="0">
                <a:solidFill>
                  <a:srgbClr val="333333"/>
                </a:solidFill>
                <a:latin typeface="arial" panose="020B0604020202020204" pitchFamily="34" charset="0"/>
              </a:rPr>
              <a:t>Roles enfleshed in the GIRM</a:t>
            </a:r>
            <a:endParaRPr lang="en-US" sz="5400" dirty="0"/>
          </a:p>
        </p:txBody>
      </p:sp>
      <p:sp>
        <p:nvSpPr>
          <p:cNvPr id="3" name="Content Placeholder 2">
            <a:extLst>
              <a:ext uri="{FF2B5EF4-FFF2-40B4-BE49-F238E27FC236}">
                <a16:creationId xmlns:a16="http://schemas.microsoft.com/office/drawing/2014/main" id="{12A952BC-6097-40FE-9334-A58A0818A09A}"/>
              </a:ext>
            </a:extLst>
          </p:cNvPr>
          <p:cNvSpPr>
            <a:spLocks noGrp="1"/>
          </p:cNvSpPr>
          <p:nvPr>
            <p:ph idx="1"/>
          </p:nvPr>
        </p:nvSpPr>
        <p:spPr>
          <a:xfrm>
            <a:off x="1223554" y="1737359"/>
            <a:ext cx="10123714" cy="4132217"/>
          </a:xfrm>
        </p:spPr>
        <p:txBody>
          <a:bodyPr/>
          <a:lstStyle/>
          <a:p>
            <a:r>
              <a:rPr lang="en-US" sz="4000" b="1" dirty="0">
                <a:solidFill>
                  <a:srgbClr val="333333"/>
                </a:solidFill>
                <a:latin typeface="arial" panose="020B0604020202020204" pitchFamily="34" charset="0"/>
              </a:rPr>
              <a:t>Deacons</a:t>
            </a:r>
          </a:p>
          <a:p>
            <a:pPr marL="530352" lvl="1" indent="0">
              <a:lnSpc>
                <a:spcPct val="150000"/>
              </a:lnSpc>
              <a:buNone/>
            </a:pPr>
            <a:endParaRPr lang="en-US" sz="2400" i="0" dirty="0">
              <a:solidFill>
                <a:srgbClr val="333333"/>
              </a:solidFill>
              <a:latin typeface="Arial" panose="020B0604020202020204" pitchFamily="34" charset="0"/>
            </a:endParaRPr>
          </a:p>
          <a:p>
            <a:pPr marL="530352" lvl="1" indent="0">
              <a:lnSpc>
                <a:spcPct val="150000"/>
              </a:lnSpc>
              <a:buNone/>
            </a:pPr>
            <a:r>
              <a:rPr lang="en-US" sz="2400" i="0" dirty="0">
                <a:solidFill>
                  <a:srgbClr val="333333"/>
                </a:solidFill>
                <a:latin typeface="Arial" panose="020B0604020202020204" pitchFamily="34" charset="0"/>
              </a:rPr>
              <a:t>During the Eucharistic Prayer the deacon approaches the altar when his ministry involves the chalice and Missal. Otherwise “the deacon stand back slightly, behind the concelebrating priests.” The deacon “normally” kneels from the epiclesis to the elevation of the chalice.</a:t>
            </a:r>
            <a:endParaRPr lang="en-US" sz="2400" dirty="0"/>
          </a:p>
        </p:txBody>
      </p:sp>
    </p:spTree>
    <p:extLst>
      <p:ext uri="{BB962C8B-B14F-4D97-AF65-F5344CB8AC3E}">
        <p14:creationId xmlns:p14="http://schemas.microsoft.com/office/powerpoint/2010/main" val="2385970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3332-199C-4516-A3C4-60D7AB27BEC7}"/>
              </a:ext>
            </a:extLst>
          </p:cNvPr>
          <p:cNvSpPr>
            <a:spLocks noGrp="1"/>
          </p:cNvSpPr>
          <p:nvPr>
            <p:ph type="title"/>
          </p:nvPr>
        </p:nvSpPr>
        <p:spPr/>
        <p:txBody>
          <a:bodyPr>
            <a:normAutofit/>
          </a:bodyPr>
          <a:lstStyle/>
          <a:p>
            <a:r>
              <a:rPr lang="en-US" sz="5400" b="1" dirty="0">
                <a:solidFill>
                  <a:srgbClr val="333333"/>
                </a:solidFill>
                <a:latin typeface="arial" panose="020B0604020202020204" pitchFamily="34" charset="0"/>
              </a:rPr>
              <a:t>Roles enfleshed in the GIRM</a:t>
            </a:r>
            <a:endParaRPr lang="en-US" sz="5400" dirty="0"/>
          </a:p>
        </p:txBody>
      </p:sp>
      <p:sp>
        <p:nvSpPr>
          <p:cNvPr id="3" name="Content Placeholder 2">
            <a:extLst>
              <a:ext uri="{FF2B5EF4-FFF2-40B4-BE49-F238E27FC236}">
                <a16:creationId xmlns:a16="http://schemas.microsoft.com/office/drawing/2014/main" id="{12A952BC-6097-40FE-9334-A58A0818A09A}"/>
              </a:ext>
            </a:extLst>
          </p:cNvPr>
          <p:cNvSpPr>
            <a:spLocks noGrp="1"/>
          </p:cNvSpPr>
          <p:nvPr>
            <p:ph idx="1"/>
          </p:nvPr>
        </p:nvSpPr>
        <p:spPr>
          <a:xfrm>
            <a:off x="1371599" y="2285999"/>
            <a:ext cx="10445931" cy="4193177"/>
          </a:xfrm>
        </p:spPr>
        <p:txBody>
          <a:bodyPr>
            <a:normAutofit fontScale="92500"/>
          </a:bodyPr>
          <a:lstStyle/>
          <a:p>
            <a:r>
              <a:rPr lang="en-US" sz="5200" b="1" dirty="0">
                <a:solidFill>
                  <a:srgbClr val="333333"/>
                </a:solidFill>
                <a:latin typeface="arial" panose="020B0604020202020204" pitchFamily="34" charset="0"/>
              </a:rPr>
              <a:t>Deacons</a:t>
            </a:r>
          </a:p>
          <a:p>
            <a:pPr marL="0" indent="0">
              <a:lnSpc>
                <a:spcPct val="150000"/>
              </a:lnSpc>
              <a:buNone/>
            </a:pPr>
            <a:r>
              <a:rPr lang="en-US" sz="3000" i="0" dirty="0">
                <a:solidFill>
                  <a:srgbClr val="333333"/>
                </a:solidFill>
                <a:latin typeface="Arial" panose="020B0604020202020204" pitchFamily="34" charset="0"/>
              </a:rPr>
              <a:t>At Communion, the priest himself gives communion to the deacon under both kinds. When Communion is given to the faithful under both kinds, the deacon ministers the chalice. After Communion has been distributed, the deacon, at the altar, reverently consumes any of the Blood of Christ which remains.</a:t>
            </a:r>
            <a:endParaRPr lang="en-US" sz="3000" dirty="0"/>
          </a:p>
        </p:txBody>
      </p:sp>
    </p:spTree>
    <p:extLst>
      <p:ext uri="{BB962C8B-B14F-4D97-AF65-F5344CB8AC3E}">
        <p14:creationId xmlns:p14="http://schemas.microsoft.com/office/powerpoint/2010/main" val="1763244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6E0BF-66C8-47B0-AE02-07CB6FDF6882}"/>
              </a:ext>
            </a:extLst>
          </p:cNvPr>
          <p:cNvSpPr>
            <a:spLocks noGrp="1"/>
          </p:cNvSpPr>
          <p:nvPr>
            <p:ph type="title"/>
          </p:nvPr>
        </p:nvSpPr>
        <p:spPr>
          <a:xfrm>
            <a:off x="1036320" y="1036320"/>
            <a:ext cx="10720251" cy="5669280"/>
          </a:xfrm>
        </p:spPr>
        <p:txBody>
          <a:bodyPr>
            <a:normAutofit/>
          </a:bodyPr>
          <a:lstStyle/>
          <a:p>
            <a:pPr>
              <a:lnSpc>
                <a:spcPct val="150000"/>
              </a:lnSpc>
            </a:pPr>
            <a:r>
              <a:rPr lang="en-US" sz="3800" dirty="0">
                <a:solidFill>
                  <a:srgbClr val="333333"/>
                </a:solidFill>
                <a:latin typeface="Arial" panose="020B0604020202020204" pitchFamily="34" charset="0"/>
              </a:rPr>
              <a:t>The whole People of God desire that what is true and beautiful should find an important place in liturgical worship, there is still a need for what is sometimes poetically described as the “splendor of worship”. </a:t>
            </a:r>
            <a:br>
              <a:rPr lang="en-US" sz="3800" dirty="0">
                <a:solidFill>
                  <a:srgbClr val="333333"/>
                </a:solidFill>
                <a:latin typeface="Arial" panose="020B0604020202020204" pitchFamily="34" charset="0"/>
              </a:rPr>
            </a:br>
            <a:endParaRPr lang="en-US" dirty="0"/>
          </a:p>
        </p:txBody>
      </p:sp>
    </p:spTree>
    <p:extLst>
      <p:ext uri="{BB962C8B-B14F-4D97-AF65-F5344CB8AC3E}">
        <p14:creationId xmlns:p14="http://schemas.microsoft.com/office/powerpoint/2010/main" val="2009998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6E0BF-66C8-47B0-AE02-07CB6FDF6882}"/>
              </a:ext>
            </a:extLst>
          </p:cNvPr>
          <p:cNvSpPr>
            <a:spLocks noGrp="1"/>
          </p:cNvSpPr>
          <p:nvPr>
            <p:ph type="title"/>
          </p:nvPr>
        </p:nvSpPr>
        <p:spPr>
          <a:xfrm>
            <a:off x="1371600" y="685800"/>
            <a:ext cx="9601200" cy="6019800"/>
          </a:xfrm>
        </p:spPr>
        <p:txBody>
          <a:bodyPr>
            <a:normAutofit/>
          </a:bodyPr>
          <a:lstStyle/>
          <a:p>
            <a:r>
              <a:rPr lang="en-US" sz="4000" dirty="0">
                <a:solidFill>
                  <a:srgbClr val="333333"/>
                </a:solidFill>
                <a:latin typeface="Arial" panose="020B0604020202020204" pitchFamily="34" charset="0"/>
              </a:rPr>
              <a:t>There is still a place in worship for evoking in the individual a sense of wonderment which is one of the first steps on the road towards contemplative prayer. </a:t>
            </a:r>
            <a:br>
              <a:rPr lang="en-US" sz="4000" dirty="0">
                <a:solidFill>
                  <a:srgbClr val="333333"/>
                </a:solidFill>
                <a:latin typeface="Arial" panose="020B0604020202020204" pitchFamily="34" charset="0"/>
              </a:rPr>
            </a:br>
            <a:br>
              <a:rPr lang="en-US" sz="4000" dirty="0">
                <a:solidFill>
                  <a:srgbClr val="333333"/>
                </a:solidFill>
                <a:latin typeface="Arial" panose="020B0604020202020204" pitchFamily="34" charset="0"/>
              </a:rPr>
            </a:br>
            <a:r>
              <a:rPr lang="en-US" sz="4000" dirty="0">
                <a:solidFill>
                  <a:srgbClr val="333333"/>
                </a:solidFill>
                <a:latin typeface="Arial" panose="020B0604020202020204" pitchFamily="34" charset="0"/>
              </a:rPr>
              <a:t>Many, especially young people want to learn of the Church’s tradition of contemplative prayer, a prayer nourished by the Liturgy.</a:t>
            </a:r>
            <a:endParaRPr lang="en-US" sz="4800" dirty="0"/>
          </a:p>
        </p:txBody>
      </p:sp>
    </p:spTree>
    <p:extLst>
      <p:ext uri="{BB962C8B-B14F-4D97-AF65-F5344CB8AC3E}">
        <p14:creationId xmlns:p14="http://schemas.microsoft.com/office/powerpoint/2010/main" val="3140411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F2FAD-E7E9-4338-85D3-65902F8F21B2}"/>
              </a:ext>
            </a:extLst>
          </p:cNvPr>
          <p:cNvSpPr>
            <a:spLocks noGrp="1"/>
          </p:cNvSpPr>
          <p:nvPr>
            <p:ph type="title"/>
          </p:nvPr>
        </p:nvSpPr>
        <p:spPr>
          <a:xfrm>
            <a:off x="1497872" y="200297"/>
            <a:ext cx="10476413" cy="6487886"/>
          </a:xfrm>
        </p:spPr>
        <p:txBody>
          <a:bodyPr>
            <a:noAutofit/>
          </a:bodyPr>
          <a:lstStyle/>
          <a:p>
            <a:pPr algn="ctr">
              <a:lnSpc>
                <a:spcPct val="100000"/>
              </a:lnSpc>
            </a:pPr>
            <a:r>
              <a:rPr lang="en-US" dirty="0">
                <a:solidFill>
                  <a:srgbClr val="333333"/>
                </a:solidFill>
                <a:latin typeface="Arial" panose="020B0604020202020204" pitchFamily="34" charset="0"/>
              </a:rPr>
              <a:t>The </a:t>
            </a:r>
            <a:r>
              <a:rPr lang="en-US" i="1" dirty="0">
                <a:solidFill>
                  <a:srgbClr val="333333"/>
                </a:solidFill>
                <a:latin typeface="arial" panose="020B0604020202020204" pitchFamily="34" charset="0"/>
              </a:rPr>
              <a:t>General Instruction of the Roman Missal</a:t>
            </a:r>
            <a:r>
              <a:rPr lang="en-US" dirty="0">
                <a:solidFill>
                  <a:srgbClr val="333333"/>
                </a:solidFill>
                <a:latin typeface="Arial" panose="020B0604020202020204" pitchFamily="34" charset="0"/>
              </a:rPr>
              <a:t> is part of the ongoing task </a:t>
            </a:r>
            <a:br>
              <a:rPr lang="en-US" dirty="0">
                <a:solidFill>
                  <a:srgbClr val="333333"/>
                </a:solidFill>
                <a:latin typeface="Arial" panose="020B0604020202020204" pitchFamily="34" charset="0"/>
              </a:rPr>
            </a:br>
            <a:r>
              <a:rPr lang="en-US" dirty="0">
                <a:solidFill>
                  <a:srgbClr val="333333"/>
                </a:solidFill>
                <a:latin typeface="Arial" panose="020B0604020202020204" pitchFamily="34" charset="0"/>
              </a:rPr>
              <a:t>of liturgical renewal in continuity with the teaching of the Second Vatican Council, </a:t>
            </a:r>
            <a:br>
              <a:rPr lang="en-US" dirty="0">
                <a:solidFill>
                  <a:srgbClr val="333333"/>
                </a:solidFill>
                <a:latin typeface="Arial" panose="020B0604020202020204" pitchFamily="34" charset="0"/>
              </a:rPr>
            </a:br>
            <a:r>
              <a:rPr lang="en-US" dirty="0">
                <a:solidFill>
                  <a:srgbClr val="333333"/>
                </a:solidFill>
                <a:latin typeface="Arial" panose="020B0604020202020204" pitchFamily="34" charset="0"/>
              </a:rPr>
              <a:t>the subsequent teaching of the Church and the directives of the </a:t>
            </a:r>
            <a:br>
              <a:rPr lang="en-US" dirty="0">
                <a:solidFill>
                  <a:srgbClr val="333333"/>
                </a:solidFill>
                <a:latin typeface="Arial" panose="020B0604020202020204" pitchFamily="34" charset="0"/>
              </a:rPr>
            </a:br>
            <a:r>
              <a:rPr lang="en-US" dirty="0">
                <a:solidFill>
                  <a:srgbClr val="333333"/>
                </a:solidFill>
                <a:latin typeface="Arial" panose="020B0604020202020204" pitchFamily="34" charset="0"/>
              </a:rPr>
              <a:t>Conference of Catholic Bishops of the United States of America. </a:t>
            </a:r>
            <a:br>
              <a:rPr lang="en-US" sz="3600" dirty="0">
                <a:solidFill>
                  <a:srgbClr val="333333"/>
                </a:solidFill>
                <a:latin typeface="Arial" panose="020B0604020202020204" pitchFamily="34" charset="0"/>
              </a:rPr>
            </a:br>
            <a:endParaRPr lang="en-US" sz="3600" dirty="0"/>
          </a:p>
        </p:txBody>
      </p:sp>
    </p:spTree>
    <p:extLst>
      <p:ext uri="{BB962C8B-B14F-4D97-AF65-F5344CB8AC3E}">
        <p14:creationId xmlns:p14="http://schemas.microsoft.com/office/powerpoint/2010/main" val="215864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6C724-610B-4CFE-BCBA-4C1D5B236F41}"/>
              </a:ext>
            </a:extLst>
          </p:cNvPr>
          <p:cNvSpPr>
            <a:spLocks noGrp="1"/>
          </p:cNvSpPr>
          <p:nvPr>
            <p:ph type="ctrTitle"/>
          </p:nvPr>
        </p:nvSpPr>
        <p:spPr>
          <a:xfrm>
            <a:off x="1915128" y="1471749"/>
            <a:ext cx="8361229" cy="3405051"/>
          </a:xfrm>
        </p:spPr>
        <p:txBody>
          <a:bodyPr/>
          <a:lstStyle/>
          <a:p>
            <a:r>
              <a:rPr lang="en-US" dirty="0"/>
              <a:t>Understanding and navigating the roman missal</a:t>
            </a:r>
          </a:p>
        </p:txBody>
      </p:sp>
      <p:sp>
        <p:nvSpPr>
          <p:cNvPr id="3" name="Subtitle 2">
            <a:extLst>
              <a:ext uri="{FF2B5EF4-FFF2-40B4-BE49-F238E27FC236}">
                <a16:creationId xmlns:a16="http://schemas.microsoft.com/office/drawing/2014/main" id="{4CDBF0B7-C190-4A1F-BE73-FAF83699AE5D}"/>
              </a:ext>
            </a:extLst>
          </p:cNvPr>
          <p:cNvSpPr>
            <a:spLocks noGrp="1"/>
          </p:cNvSpPr>
          <p:nvPr>
            <p:ph type="subTitle" idx="1"/>
          </p:nvPr>
        </p:nvSpPr>
        <p:spPr>
          <a:xfrm>
            <a:off x="1556501" y="5216307"/>
            <a:ext cx="4940094" cy="339887"/>
          </a:xfrm>
        </p:spPr>
        <p:txBody>
          <a:bodyPr>
            <a:normAutofit fontScale="70000" lnSpcReduction="20000"/>
          </a:bodyPr>
          <a:lstStyle/>
          <a:p>
            <a:endParaRPr lang="en-US" dirty="0"/>
          </a:p>
        </p:txBody>
      </p:sp>
    </p:spTree>
    <p:extLst>
      <p:ext uri="{BB962C8B-B14F-4D97-AF65-F5344CB8AC3E}">
        <p14:creationId xmlns:p14="http://schemas.microsoft.com/office/powerpoint/2010/main" val="1905439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F2FAD-E7E9-4338-85D3-65902F8F21B2}"/>
              </a:ext>
            </a:extLst>
          </p:cNvPr>
          <p:cNvSpPr>
            <a:spLocks noGrp="1"/>
          </p:cNvSpPr>
          <p:nvPr>
            <p:ph type="title"/>
          </p:nvPr>
        </p:nvSpPr>
        <p:spPr>
          <a:xfrm>
            <a:off x="1010193" y="182881"/>
            <a:ext cx="10711543" cy="6505302"/>
          </a:xfrm>
        </p:spPr>
        <p:txBody>
          <a:bodyPr>
            <a:noAutofit/>
          </a:bodyPr>
          <a:lstStyle/>
          <a:p>
            <a:pPr algn="ctr">
              <a:lnSpc>
                <a:spcPct val="100000"/>
              </a:lnSpc>
            </a:pPr>
            <a:br>
              <a:rPr lang="en-US" sz="3600" dirty="0">
                <a:solidFill>
                  <a:srgbClr val="333333"/>
                </a:solidFill>
                <a:latin typeface="Arial" panose="020B0604020202020204" pitchFamily="34" charset="0"/>
              </a:rPr>
            </a:br>
            <a:r>
              <a:rPr lang="en-US" dirty="0">
                <a:solidFill>
                  <a:srgbClr val="333333"/>
                </a:solidFill>
                <a:latin typeface="Arial" panose="020B0604020202020204" pitchFamily="34" charset="0"/>
              </a:rPr>
              <a:t>It contributes to “building up the Body of Christ” and assist every individual “to grow to full maturity, into the fulness of the stature of Christ” on the threshold of the new millennium.</a:t>
            </a:r>
            <a:endParaRPr lang="en-US" sz="3600" dirty="0"/>
          </a:p>
        </p:txBody>
      </p:sp>
    </p:spTree>
    <p:extLst>
      <p:ext uri="{BB962C8B-B14F-4D97-AF65-F5344CB8AC3E}">
        <p14:creationId xmlns:p14="http://schemas.microsoft.com/office/powerpoint/2010/main" val="1425538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553125" y="247650"/>
            <a:ext cx="4963961" cy="1485900"/>
          </a:xfrm>
        </p:spPr>
        <p:txBody>
          <a:bodyPr>
            <a:normAutofit/>
          </a:bodyPr>
          <a:lstStyle/>
          <a:p>
            <a:r>
              <a:rPr lang="en-US" sz="6000" dirty="0"/>
              <a:t>Roman Missal</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291905" y="1285874"/>
            <a:ext cx="5486400" cy="5324475"/>
          </a:xfrm>
        </p:spPr>
        <p:txBody>
          <a:bodyPr>
            <a:normAutofit lnSpcReduction="10000"/>
          </a:bodyPr>
          <a:lstStyle/>
          <a:p>
            <a:r>
              <a:rPr lang="en-US" dirty="0"/>
              <a:t>Decrees, Information, </a:t>
            </a:r>
            <a:r>
              <a:rPr lang="en-US" i="1" dirty="0"/>
              <a:t>General Instruction of the Roman Missal</a:t>
            </a:r>
            <a:r>
              <a:rPr lang="en-US" dirty="0"/>
              <a:t>, Norms, Motu Proprio</a:t>
            </a:r>
          </a:p>
          <a:p>
            <a:r>
              <a:rPr lang="en-US" dirty="0"/>
              <a:t>PROPER OF TIME</a:t>
            </a:r>
          </a:p>
          <a:p>
            <a:r>
              <a:rPr lang="en-US" dirty="0"/>
              <a:t>ORDER OF MASS</a:t>
            </a:r>
          </a:p>
          <a:p>
            <a:r>
              <a:rPr lang="en-US" dirty="0"/>
              <a:t>PROPER OF SAINTS</a:t>
            </a:r>
          </a:p>
          <a:p>
            <a:r>
              <a:rPr lang="en-US" dirty="0"/>
              <a:t>COMMONS</a:t>
            </a:r>
          </a:p>
          <a:p>
            <a:r>
              <a:rPr lang="en-US" dirty="0"/>
              <a:t>RITUAL MASS</a:t>
            </a:r>
          </a:p>
          <a:p>
            <a:r>
              <a:rPr lang="en-US" dirty="0"/>
              <a:t>MASSES AND PRAYERS for various needs and occasions</a:t>
            </a:r>
          </a:p>
          <a:p>
            <a:r>
              <a:rPr lang="en-US" dirty="0"/>
              <a:t>VOTIVE MASSES</a:t>
            </a:r>
          </a:p>
          <a:p>
            <a:r>
              <a:rPr lang="en-US" dirty="0"/>
              <a:t>MASSES FOR THE DEAD</a:t>
            </a:r>
          </a:p>
          <a:p>
            <a:r>
              <a:rPr lang="en-US" dirty="0"/>
              <a:t>APPENDICES</a:t>
            </a:r>
          </a:p>
          <a:p>
            <a:r>
              <a:rPr lang="en-US" dirty="0"/>
              <a:t>INDEXES</a:t>
            </a:r>
          </a:p>
        </p:txBody>
      </p:sp>
    </p:spTree>
    <p:extLst>
      <p:ext uri="{BB962C8B-B14F-4D97-AF65-F5344CB8AC3E}">
        <p14:creationId xmlns:p14="http://schemas.microsoft.com/office/powerpoint/2010/main" val="3866866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553125" y="247650"/>
            <a:ext cx="5342784" cy="867047"/>
          </a:xfrm>
        </p:spPr>
        <p:txBody>
          <a:bodyPr>
            <a:normAutofit fontScale="90000"/>
          </a:bodyPr>
          <a:lstStyle/>
          <a:p>
            <a:r>
              <a:rPr lang="en-US" sz="6000" dirty="0"/>
              <a:t>PROPER OF TIME</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291905" y="1285874"/>
            <a:ext cx="5486400" cy="5324475"/>
          </a:xfrm>
        </p:spPr>
        <p:txBody>
          <a:bodyPr>
            <a:normAutofit/>
          </a:bodyPr>
          <a:lstStyle/>
          <a:p>
            <a:r>
              <a:rPr lang="en-US" dirty="0"/>
              <a:t>Advent</a:t>
            </a:r>
          </a:p>
          <a:p>
            <a:r>
              <a:rPr lang="en-US" dirty="0"/>
              <a:t>Christmas Time</a:t>
            </a:r>
          </a:p>
          <a:p>
            <a:r>
              <a:rPr lang="en-US" dirty="0"/>
              <a:t>Lent</a:t>
            </a:r>
          </a:p>
          <a:p>
            <a:r>
              <a:rPr lang="en-US" dirty="0"/>
              <a:t>Holy Week</a:t>
            </a:r>
          </a:p>
          <a:p>
            <a:r>
              <a:rPr lang="en-US" dirty="0"/>
              <a:t>The Sacred Paschal Triduum</a:t>
            </a:r>
          </a:p>
          <a:p>
            <a:r>
              <a:rPr lang="en-US" dirty="0"/>
              <a:t>Easter Time</a:t>
            </a:r>
          </a:p>
          <a:p>
            <a:r>
              <a:rPr lang="en-US" dirty="0"/>
              <a:t>Ordinary Time</a:t>
            </a:r>
          </a:p>
          <a:p>
            <a:r>
              <a:rPr lang="en-US" dirty="0"/>
              <a:t>Solemnities of the Lord during Ordinary Time</a:t>
            </a:r>
          </a:p>
          <a:p>
            <a:r>
              <a:rPr lang="en-US" dirty="0"/>
              <a:t>APPENDICES</a:t>
            </a:r>
          </a:p>
          <a:p>
            <a:r>
              <a:rPr lang="en-US" dirty="0"/>
              <a:t>INDEXES</a:t>
            </a:r>
          </a:p>
        </p:txBody>
      </p:sp>
    </p:spTree>
    <p:extLst>
      <p:ext uri="{BB962C8B-B14F-4D97-AF65-F5344CB8AC3E}">
        <p14:creationId xmlns:p14="http://schemas.microsoft.com/office/powerpoint/2010/main" val="4252981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553125" y="247650"/>
            <a:ext cx="5342784" cy="867047"/>
          </a:xfrm>
        </p:spPr>
        <p:txBody>
          <a:bodyPr>
            <a:normAutofit fontScale="90000"/>
          </a:bodyPr>
          <a:lstStyle/>
          <a:p>
            <a:r>
              <a:rPr lang="en-US" sz="6000" dirty="0"/>
              <a:t>ORDER OF MASS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291905" y="1285874"/>
            <a:ext cx="5486400" cy="5324475"/>
          </a:xfrm>
        </p:spPr>
        <p:txBody>
          <a:bodyPr>
            <a:normAutofit lnSpcReduction="10000"/>
          </a:bodyPr>
          <a:lstStyle/>
          <a:p>
            <a:r>
              <a:rPr lang="en-US" dirty="0"/>
              <a:t>Order of Mass</a:t>
            </a:r>
          </a:p>
          <a:p>
            <a:r>
              <a:rPr lang="en-US" dirty="0"/>
              <a:t>Prefaces</a:t>
            </a:r>
          </a:p>
          <a:p>
            <a:r>
              <a:rPr lang="en-US" dirty="0"/>
              <a:t>Eucharistic Prayers (I, II, III, IV)</a:t>
            </a:r>
          </a:p>
          <a:p>
            <a:r>
              <a:rPr lang="en-US" dirty="0"/>
              <a:t>Communion Rite</a:t>
            </a:r>
          </a:p>
          <a:p>
            <a:r>
              <a:rPr lang="en-US" dirty="0"/>
              <a:t>Concluding Rites</a:t>
            </a:r>
          </a:p>
          <a:p>
            <a:r>
              <a:rPr lang="en-US" dirty="0"/>
              <a:t>Blessings at the End of Mass</a:t>
            </a:r>
          </a:p>
          <a:p>
            <a:r>
              <a:rPr lang="en-US" dirty="0"/>
              <a:t>Eucharistic Prayers with Musical Notations</a:t>
            </a:r>
          </a:p>
          <a:p>
            <a:r>
              <a:rPr lang="en-US" dirty="0"/>
              <a:t>Order of Mass with a Single Minister</a:t>
            </a:r>
          </a:p>
          <a:p>
            <a:r>
              <a:rPr lang="en-US" dirty="0"/>
              <a:t>Appendix to the Order of Mass</a:t>
            </a:r>
          </a:p>
          <a:p>
            <a:pPr lvl="1"/>
            <a:r>
              <a:rPr lang="en-US" dirty="0"/>
              <a:t>EP for Reconciliation I</a:t>
            </a:r>
          </a:p>
          <a:p>
            <a:pPr lvl="1"/>
            <a:r>
              <a:rPr lang="en-US" dirty="0"/>
              <a:t>EP for Reconciliation II</a:t>
            </a:r>
          </a:p>
          <a:p>
            <a:r>
              <a:rPr lang="en-US" dirty="0"/>
              <a:t>Eucharistic Prayers for Various Needs ( Form I, II, III, IV)</a:t>
            </a:r>
          </a:p>
        </p:txBody>
      </p:sp>
    </p:spTree>
    <p:extLst>
      <p:ext uri="{BB962C8B-B14F-4D97-AF65-F5344CB8AC3E}">
        <p14:creationId xmlns:p14="http://schemas.microsoft.com/office/powerpoint/2010/main" val="16802118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165669" y="247650"/>
            <a:ext cx="5852160" cy="867047"/>
          </a:xfrm>
        </p:spPr>
        <p:txBody>
          <a:bodyPr>
            <a:normAutofit fontScale="90000"/>
          </a:bodyPr>
          <a:lstStyle/>
          <a:p>
            <a:r>
              <a:rPr lang="en-US" sz="6000" dirty="0"/>
              <a:t>PROPER OF SAINTS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7241140" y="1114697"/>
            <a:ext cx="2634381" cy="5324475"/>
          </a:xfrm>
        </p:spPr>
        <p:txBody>
          <a:bodyPr>
            <a:normAutofit/>
          </a:bodyPr>
          <a:lstStyle/>
          <a:p>
            <a:r>
              <a:rPr lang="en-US" dirty="0"/>
              <a:t>January</a:t>
            </a:r>
          </a:p>
          <a:p>
            <a:r>
              <a:rPr lang="en-US" dirty="0"/>
              <a:t>February</a:t>
            </a:r>
          </a:p>
          <a:p>
            <a:r>
              <a:rPr lang="en-US" dirty="0"/>
              <a:t>March</a:t>
            </a:r>
          </a:p>
          <a:p>
            <a:r>
              <a:rPr lang="en-US" dirty="0"/>
              <a:t>April</a:t>
            </a:r>
          </a:p>
          <a:p>
            <a:r>
              <a:rPr lang="en-US" dirty="0"/>
              <a:t>May</a:t>
            </a:r>
          </a:p>
          <a:p>
            <a:r>
              <a:rPr lang="en-US" dirty="0"/>
              <a:t>June</a:t>
            </a:r>
          </a:p>
          <a:p>
            <a:r>
              <a:rPr lang="en-US" dirty="0"/>
              <a:t>July</a:t>
            </a:r>
          </a:p>
          <a:p>
            <a:r>
              <a:rPr lang="en-US" dirty="0"/>
              <a:t>August</a:t>
            </a:r>
          </a:p>
          <a:p>
            <a:r>
              <a:rPr lang="en-US" dirty="0"/>
              <a:t>September</a:t>
            </a:r>
          </a:p>
          <a:p>
            <a:r>
              <a:rPr lang="en-US" dirty="0"/>
              <a:t>October</a:t>
            </a:r>
          </a:p>
          <a:p>
            <a:r>
              <a:rPr lang="en-US" dirty="0"/>
              <a:t>November</a:t>
            </a:r>
          </a:p>
          <a:p>
            <a:r>
              <a:rPr lang="en-US" dirty="0"/>
              <a:t>December</a:t>
            </a:r>
          </a:p>
        </p:txBody>
      </p:sp>
    </p:spTree>
    <p:extLst>
      <p:ext uri="{BB962C8B-B14F-4D97-AF65-F5344CB8AC3E}">
        <p14:creationId xmlns:p14="http://schemas.microsoft.com/office/powerpoint/2010/main" val="35544439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553125" y="247650"/>
            <a:ext cx="5342784" cy="867047"/>
          </a:xfrm>
        </p:spPr>
        <p:txBody>
          <a:bodyPr>
            <a:normAutofit fontScale="90000"/>
          </a:bodyPr>
          <a:lstStyle/>
          <a:p>
            <a:r>
              <a:rPr lang="en-US" sz="6000" dirty="0"/>
              <a:t>COMMONS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648957" y="1216206"/>
            <a:ext cx="3688118" cy="5324475"/>
          </a:xfrm>
        </p:spPr>
        <p:txBody>
          <a:bodyPr>
            <a:normAutofit/>
          </a:bodyPr>
          <a:lstStyle/>
          <a:p>
            <a:r>
              <a:rPr lang="en-US" sz="2400" dirty="0"/>
              <a:t>Dedication of a Church</a:t>
            </a:r>
          </a:p>
          <a:p>
            <a:r>
              <a:rPr lang="en-US" sz="2400" dirty="0"/>
              <a:t>Blessed Virgin Mary</a:t>
            </a:r>
          </a:p>
          <a:p>
            <a:r>
              <a:rPr lang="en-US" sz="2400" dirty="0"/>
              <a:t>Martyrs</a:t>
            </a:r>
          </a:p>
          <a:p>
            <a:r>
              <a:rPr lang="en-US" sz="2400" dirty="0"/>
              <a:t>Pastors</a:t>
            </a:r>
          </a:p>
          <a:p>
            <a:r>
              <a:rPr lang="en-US" sz="2400" dirty="0"/>
              <a:t>Doctors of the Church</a:t>
            </a:r>
          </a:p>
          <a:p>
            <a:r>
              <a:rPr lang="en-US" sz="2400" dirty="0"/>
              <a:t>Blessings Mass</a:t>
            </a:r>
          </a:p>
          <a:p>
            <a:r>
              <a:rPr lang="en-US" sz="2400" dirty="0"/>
              <a:t>Virgins</a:t>
            </a:r>
          </a:p>
          <a:p>
            <a:r>
              <a:rPr lang="en-US" sz="2400" dirty="0"/>
              <a:t>Holy Men and Women</a:t>
            </a:r>
          </a:p>
        </p:txBody>
      </p:sp>
    </p:spTree>
    <p:extLst>
      <p:ext uri="{BB962C8B-B14F-4D97-AF65-F5344CB8AC3E}">
        <p14:creationId xmlns:p14="http://schemas.microsoft.com/office/powerpoint/2010/main" val="1162625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461760" y="486303"/>
            <a:ext cx="5103223" cy="823504"/>
          </a:xfrm>
        </p:spPr>
        <p:txBody>
          <a:bodyPr>
            <a:noAutofit/>
          </a:bodyPr>
          <a:lstStyle/>
          <a:p>
            <a:r>
              <a:rPr lang="en-US" sz="5400" dirty="0"/>
              <a:t>RITUAL MASSES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388576" y="1802673"/>
            <a:ext cx="5325329" cy="3997235"/>
          </a:xfrm>
        </p:spPr>
        <p:txBody>
          <a:bodyPr>
            <a:normAutofit fontScale="92500" lnSpcReduction="10000"/>
          </a:bodyPr>
          <a:lstStyle/>
          <a:p>
            <a:r>
              <a:rPr lang="en-US" sz="2400" dirty="0"/>
              <a:t>Conferral of Sacraments of Initiation</a:t>
            </a:r>
          </a:p>
          <a:p>
            <a:r>
              <a:rPr lang="en-US" sz="2400" dirty="0"/>
              <a:t>Conferral of the Anointing of the Sick</a:t>
            </a:r>
          </a:p>
          <a:p>
            <a:r>
              <a:rPr lang="en-US" sz="2400" dirty="0"/>
              <a:t>Administering of Viaticum</a:t>
            </a:r>
          </a:p>
          <a:p>
            <a:r>
              <a:rPr lang="en-US" sz="2400" dirty="0"/>
              <a:t>Conferral of Holy Orders</a:t>
            </a:r>
          </a:p>
          <a:p>
            <a:r>
              <a:rPr lang="en-US" sz="2400" dirty="0"/>
              <a:t>Consecration of Virgins</a:t>
            </a:r>
          </a:p>
          <a:p>
            <a:r>
              <a:rPr lang="en-US" sz="2400" dirty="0"/>
              <a:t>Blessing of an Abbot/Abbess </a:t>
            </a:r>
          </a:p>
          <a:p>
            <a:r>
              <a:rPr lang="en-US" sz="2400" dirty="0"/>
              <a:t>Religious Profession</a:t>
            </a:r>
          </a:p>
          <a:p>
            <a:r>
              <a:rPr lang="en-US" sz="2400" dirty="0"/>
              <a:t>Institution of Lectors and Acolytes</a:t>
            </a:r>
          </a:p>
          <a:p>
            <a:r>
              <a:rPr lang="en-US" sz="2400" dirty="0"/>
              <a:t>Dedication of a Church and an Altar</a:t>
            </a:r>
          </a:p>
        </p:txBody>
      </p:sp>
    </p:spTree>
    <p:extLst>
      <p:ext uri="{BB962C8B-B14F-4D97-AF65-F5344CB8AC3E}">
        <p14:creationId xmlns:p14="http://schemas.microsoft.com/office/powerpoint/2010/main" val="4009178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096000" y="466351"/>
            <a:ext cx="6061165" cy="2312670"/>
          </a:xfrm>
        </p:spPr>
        <p:txBody>
          <a:bodyPr>
            <a:noAutofit/>
          </a:bodyPr>
          <a:lstStyle/>
          <a:p>
            <a:r>
              <a:rPr lang="en-US" sz="4800" dirty="0"/>
              <a:t>MASSES and PRAYERS FOR VARIOUS NEEDS AND OCCASIONS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227506" y="3117669"/>
            <a:ext cx="5486399" cy="2726327"/>
          </a:xfrm>
        </p:spPr>
        <p:txBody>
          <a:bodyPr>
            <a:normAutofit/>
          </a:bodyPr>
          <a:lstStyle/>
          <a:p>
            <a:r>
              <a:rPr lang="en-US" sz="3200" dirty="0"/>
              <a:t>For Holy Church (1 – 20)</a:t>
            </a:r>
          </a:p>
          <a:p>
            <a:r>
              <a:rPr lang="en-US" sz="3200" dirty="0"/>
              <a:t>For Civil Needs (21 – 37)</a:t>
            </a:r>
          </a:p>
          <a:p>
            <a:r>
              <a:rPr lang="en-US" sz="3200" dirty="0"/>
              <a:t>Various Occasions (38 – 49)</a:t>
            </a:r>
          </a:p>
        </p:txBody>
      </p:sp>
    </p:spTree>
    <p:extLst>
      <p:ext uri="{BB962C8B-B14F-4D97-AF65-F5344CB8AC3E}">
        <p14:creationId xmlns:p14="http://schemas.microsoft.com/office/powerpoint/2010/main" val="2035593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5769354" y="125730"/>
            <a:ext cx="5342784" cy="867047"/>
          </a:xfrm>
        </p:spPr>
        <p:txBody>
          <a:bodyPr>
            <a:normAutofit fontScale="90000"/>
          </a:bodyPr>
          <a:lstStyle/>
          <a:p>
            <a:r>
              <a:rPr lang="en-US" sz="6000" dirty="0"/>
              <a:t>VOTIVE MASSES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935220" y="766762"/>
            <a:ext cx="4259579" cy="5324475"/>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5423324" y="1216206"/>
            <a:ext cx="6638047" cy="5324475"/>
          </a:xfrm>
        </p:spPr>
        <p:txBody>
          <a:bodyPr>
            <a:normAutofit fontScale="92500"/>
          </a:bodyPr>
          <a:lstStyle/>
          <a:p>
            <a:pPr marL="457200" indent="-457200">
              <a:buAutoNum type="arabicPeriod"/>
            </a:pPr>
            <a:r>
              <a:rPr lang="en-US" b="1" dirty="0"/>
              <a:t>THE MOST HOLY TRINITY</a:t>
            </a:r>
          </a:p>
          <a:p>
            <a:pPr marL="457200" indent="-457200">
              <a:buAutoNum type="arabicPeriod"/>
            </a:pPr>
            <a:r>
              <a:rPr lang="en-US" b="1" dirty="0"/>
              <a:t>THE MERCY OF GOD</a:t>
            </a:r>
          </a:p>
          <a:p>
            <a:pPr marL="457200" indent="-457200">
              <a:buAutoNum type="arabicPeriod"/>
            </a:pPr>
            <a:r>
              <a:rPr lang="en-US" b="1" dirty="0"/>
              <a:t>OUR LORD JESUS CHRIST, THE ETERNAL HIGH PRIEST</a:t>
            </a:r>
          </a:p>
          <a:p>
            <a:pPr marL="457200" indent="-457200">
              <a:buAutoNum type="arabicPeriod"/>
            </a:pPr>
            <a:r>
              <a:rPr lang="en-US" b="1" dirty="0"/>
              <a:t>THE MYSTERY OF THE HOLY CROSS</a:t>
            </a:r>
          </a:p>
          <a:p>
            <a:pPr marL="457200" indent="-457200">
              <a:buAutoNum type="arabicPeriod"/>
            </a:pPr>
            <a:r>
              <a:rPr lang="en-US" b="1" dirty="0"/>
              <a:t>THE MOST HOLY EUCHARIST</a:t>
            </a:r>
          </a:p>
          <a:p>
            <a:pPr marL="457200" indent="-457200">
              <a:buAutoNum type="arabicPeriod"/>
            </a:pPr>
            <a:r>
              <a:rPr lang="en-US" b="1" dirty="0"/>
              <a:t>THE MOST HOLY NAME OF JESUS</a:t>
            </a:r>
          </a:p>
          <a:p>
            <a:pPr marL="457200" indent="-457200">
              <a:buAutoNum type="arabicPeriod"/>
            </a:pPr>
            <a:r>
              <a:rPr lang="en-US" b="1" dirty="0"/>
              <a:t>THE MOST PRECIOUS BLOOD OF OUR LORD JESUS CHRIST</a:t>
            </a:r>
          </a:p>
          <a:p>
            <a:pPr marL="457200" indent="-457200">
              <a:buAutoNum type="arabicPeriod"/>
            </a:pPr>
            <a:r>
              <a:rPr lang="en-US" b="1" dirty="0"/>
              <a:t>THE MOST SACRED HEART OF JESUS</a:t>
            </a:r>
          </a:p>
          <a:p>
            <a:pPr marL="457200" indent="-457200">
              <a:buAutoNum type="arabicPeriod"/>
            </a:pPr>
            <a:r>
              <a:rPr lang="en-US" b="1" dirty="0"/>
              <a:t>THE HOLY SPIRIT</a:t>
            </a:r>
          </a:p>
          <a:p>
            <a:pPr marL="457200" indent="-457200">
              <a:buAutoNum type="arabicPeriod"/>
            </a:pPr>
            <a:r>
              <a:rPr lang="en-US" b="1" dirty="0"/>
              <a:t>THE BLESSED VIRGIN MARY</a:t>
            </a:r>
          </a:p>
          <a:p>
            <a:pPr marL="987552" lvl="1" indent="-457200">
              <a:buAutoNum type="arabicPeriod"/>
            </a:pPr>
            <a:r>
              <a:rPr lang="en-US" b="1" dirty="0"/>
              <a:t>Our Lady, Mother of the Church</a:t>
            </a:r>
          </a:p>
          <a:p>
            <a:pPr marL="987552" lvl="1" indent="-457200">
              <a:buAutoNum type="arabicPeriod"/>
            </a:pPr>
            <a:r>
              <a:rPr lang="en-US" b="1" dirty="0"/>
              <a:t>The Most Holy Name of Mary</a:t>
            </a:r>
          </a:p>
          <a:p>
            <a:pPr marL="987552" lvl="1" indent="-457200">
              <a:buAutoNum type="arabicPeriod"/>
            </a:pPr>
            <a:r>
              <a:rPr lang="en-US" b="1" dirty="0"/>
              <a:t>Our lady, Queen of Apostles</a:t>
            </a:r>
          </a:p>
          <a:p>
            <a:pPr marL="457200" indent="-457200">
              <a:buAutoNum type="arabicPeriod"/>
            </a:pPr>
            <a:endParaRPr lang="en-US" sz="2400" dirty="0"/>
          </a:p>
        </p:txBody>
      </p:sp>
    </p:spTree>
    <p:extLst>
      <p:ext uri="{BB962C8B-B14F-4D97-AF65-F5344CB8AC3E}">
        <p14:creationId xmlns:p14="http://schemas.microsoft.com/office/powerpoint/2010/main" val="323329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553125" y="247650"/>
            <a:ext cx="5342784" cy="867047"/>
          </a:xfrm>
        </p:spPr>
        <p:txBody>
          <a:bodyPr>
            <a:normAutofit fontScale="90000"/>
          </a:bodyPr>
          <a:lstStyle/>
          <a:p>
            <a:r>
              <a:rPr lang="en-US" sz="6000" dirty="0"/>
              <a:t>VOTIVE MASSES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935220" y="649605"/>
            <a:ext cx="4390221" cy="5487777"/>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5940123" y="1433921"/>
            <a:ext cx="5093638" cy="4418240"/>
          </a:xfrm>
        </p:spPr>
        <p:txBody>
          <a:bodyPr>
            <a:normAutofit/>
          </a:bodyPr>
          <a:lstStyle/>
          <a:p>
            <a:pPr marL="0" indent="0">
              <a:buNone/>
            </a:pPr>
            <a:r>
              <a:rPr lang="en-US" b="1" dirty="0"/>
              <a:t>11. THE HOLY ANGELS</a:t>
            </a:r>
          </a:p>
          <a:p>
            <a:pPr marL="0" indent="0">
              <a:buNone/>
            </a:pPr>
            <a:r>
              <a:rPr lang="en-US" b="1" dirty="0"/>
              <a:t>12. SAINT JOHN THE BAPTIST</a:t>
            </a:r>
          </a:p>
          <a:p>
            <a:pPr marL="0" indent="0">
              <a:buNone/>
            </a:pPr>
            <a:r>
              <a:rPr lang="en-US" b="1" dirty="0"/>
              <a:t>13. SAINT JOSEPH</a:t>
            </a:r>
          </a:p>
          <a:p>
            <a:pPr marL="0" indent="0">
              <a:buNone/>
            </a:pPr>
            <a:r>
              <a:rPr lang="en-US" b="1" dirty="0"/>
              <a:t>14. ALL THE HOLY APOSTLES</a:t>
            </a:r>
          </a:p>
          <a:p>
            <a:pPr marL="0" indent="0">
              <a:buNone/>
            </a:pPr>
            <a:r>
              <a:rPr lang="en-US" b="1" dirty="0"/>
              <a:t>15. SAINTS PETER AND PAUL, APOSTLES</a:t>
            </a:r>
          </a:p>
          <a:p>
            <a:pPr marL="0" indent="0">
              <a:buNone/>
            </a:pPr>
            <a:r>
              <a:rPr lang="en-US" b="1" dirty="0"/>
              <a:t>16. SAINT PETER, APOSTLE</a:t>
            </a:r>
          </a:p>
          <a:p>
            <a:pPr marL="0" indent="0">
              <a:buNone/>
            </a:pPr>
            <a:r>
              <a:rPr lang="en-US" b="1" dirty="0"/>
              <a:t>17. SAINT PAUL, APOSTLE</a:t>
            </a:r>
          </a:p>
          <a:p>
            <a:pPr marL="0" indent="0">
              <a:buNone/>
            </a:pPr>
            <a:r>
              <a:rPr lang="en-US" b="1" dirty="0"/>
              <a:t>18. ONE HOLY APOSTLE</a:t>
            </a:r>
          </a:p>
          <a:p>
            <a:pPr marL="0" indent="0">
              <a:buNone/>
            </a:pPr>
            <a:r>
              <a:rPr lang="en-US" b="1" dirty="0"/>
              <a:t>19. ALL SAINTS</a:t>
            </a:r>
            <a:endParaRPr lang="en-US" sz="2400" dirty="0"/>
          </a:p>
        </p:txBody>
      </p:sp>
    </p:spTree>
    <p:extLst>
      <p:ext uri="{BB962C8B-B14F-4D97-AF65-F5344CB8AC3E}">
        <p14:creationId xmlns:p14="http://schemas.microsoft.com/office/powerpoint/2010/main" val="1158720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6B933-B9FD-435A-B8CE-F9332805CD1A}"/>
              </a:ext>
            </a:extLst>
          </p:cNvPr>
          <p:cNvSpPr>
            <a:spLocks noGrp="1"/>
          </p:cNvSpPr>
          <p:nvPr>
            <p:ph type="title"/>
          </p:nvPr>
        </p:nvSpPr>
        <p:spPr/>
        <p:txBody>
          <a:bodyPr/>
          <a:lstStyle/>
          <a:p>
            <a:r>
              <a:rPr lang="en-US" i="1" dirty="0" err="1">
                <a:solidFill>
                  <a:srgbClr val="333333"/>
                </a:solidFill>
                <a:latin typeface="arial" panose="020B0604020202020204" pitchFamily="34" charset="0"/>
              </a:rPr>
              <a:t>Sacrosanctum</a:t>
            </a:r>
            <a:r>
              <a:rPr lang="en-US" i="1" dirty="0">
                <a:solidFill>
                  <a:srgbClr val="333333"/>
                </a:solidFill>
                <a:latin typeface="arial" panose="020B0604020202020204" pitchFamily="34" charset="0"/>
              </a:rPr>
              <a:t> Concilium</a:t>
            </a:r>
            <a:br>
              <a:rPr lang="en-US" i="1" dirty="0">
                <a:solidFill>
                  <a:srgbClr val="333333"/>
                </a:solidFill>
                <a:latin typeface="arial" panose="020B0604020202020204" pitchFamily="34" charset="0"/>
              </a:rPr>
            </a:br>
            <a:r>
              <a:rPr lang="en-US" dirty="0">
                <a:solidFill>
                  <a:srgbClr val="333333"/>
                </a:solidFill>
                <a:latin typeface="Arial" panose="020B0604020202020204" pitchFamily="34" charset="0"/>
              </a:rPr>
              <a:t> Four theological premises</a:t>
            </a:r>
            <a:endParaRPr lang="en-US" dirty="0"/>
          </a:p>
        </p:txBody>
      </p:sp>
      <p:sp>
        <p:nvSpPr>
          <p:cNvPr id="3" name="Content Placeholder 2">
            <a:extLst>
              <a:ext uri="{FF2B5EF4-FFF2-40B4-BE49-F238E27FC236}">
                <a16:creationId xmlns:a16="http://schemas.microsoft.com/office/drawing/2014/main" id="{873D3A15-B36F-45B9-984F-1D8CE9F2F9D9}"/>
              </a:ext>
            </a:extLst>
          </p:cNvPr>
          <p:cNvSpPr>
            <a:spLocks noGrp="1"/>
          </p:cNvSpPr>
          <p:nvPr>
            <p:ph idx="1"/>
          </p:nvPr>
        </p:nvSpPr>
        <p:spPr>
          <a:xfrm>
            <a:off x="905692" y="2286000"/>
            <a:ext cx="10563498" cy="3581400"/>
          </a:xfrm>
        </p:spPr>
        <p:txBody>
          <a:bodyPr>
            <a:normAutofit lnSpcReduction="10000"/>
          </a:bodyPr>
          <a:lstStyle/>
          <a:p>
            <a:r>
              <a:rPr lang="en-US" sz="2800" dirty="0"/>
              <a:t>The Celebration of the Eucharist is First of all Christo-centric;</a:t>
            </a:r>
            <a:br>
              <a:rPr lang="en-US" sz="2800" dirty="0"/>
            </a:br>
            <a:endParaRPr lang="en-US" sz="2800" dirty="0"/>
          </a:p>
          <a:p>
            <a:r>
              <a:rPr lang="en-US" sz="2800" dirty="0"/>
              <a:t>Every Celebration of the Eucharist Requires a Bishop or his Priest;</a:t>
            </a:r>
            <a:br>
              <a:rPr lang="en-US" sz="2800" dirty="0"/>
            </a:br>
            <a:endParaRPr lang="en-US" sz="2800" dirty="0"/>
          </a:p>
          <a:p>
            <a:r>
              <a:rPr lang="en-US" sz="2800" dirty="0"/>
              <a:t>Participation of the Faithful is the Goal to be Considered Before all Others,</a:t>
            </a:r>
            <a:br>
              <a:rPr lang="en-US" sz="2800" dirty="0"/>
            </a:br>
            <a:endParaRPr lang="en-US" sz="2800" dirty="0"/>
          </a:p>
          <a:p>
            <a:r>
              <a:rPr lang="en-US" sz="2800" dirty="0"/>
              <a:t>The Eucharist is the Source and Summit Christian Life.</a:t>
            </a:r>
          </a:p>
        </p:txBody>
      </p:sp>
    </p:spTree>
    <p:extLst>
      <p:ext uri="{BB962C8B-B14F-4D97-AF65-F5344CB8AC3E}">
        <p14:creationId xmlns:p14="http://schemas.microsoft.com/office/powerpoint/2010/main" val="3948647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035040" y="486303"/>
            <a:ext cx="6026331" cy="867047"/>
          </a:xfrm>
        </p:spPr>
        <p:txBody>
          <a:bodyPr>
            <a:noAutofit/>
          </a:bodyPr>
          <a:lstStyle/>
          <a:p>
            <a:r>
              <a:rPr lang="en-US" sz="4800" dirty="0"/>
              <a:t>MASSES for the DEAD</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163820" y="486303"/>
            <a:ext cx="4932180" cy="6165226"/>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546211" y="2029777"/>
            <a:ext cx="5064949" cy="2798445"/>
          </a:xfrm>
        </p:spPr>
        <p:txBody>
          <a:bodyPr>
            <a:normAutofit/>
          </a:bodyPr>
          <a:lstStyle/>
          <a:p>
            <a:r>
              <a:rPr lang="en-US" sz="2800" dirty="0"/>
              <a:t>For the Funeral</a:t>
            </a:r>
          </a:p>
          <a:p>
            <a:r>
              <a:rPr lang="en-US" sz="2800" dirty="0"/>
              <a:t>On the Anniversary</a:t>
            </a:r>
          </a:p>
          <a:p>
            <a:r>
              <a:rPr lang="en-US" sz="2800" dirty="0"/>
              <a:t>Various Commemorations</a:t>
            </a:r>
          </a:p>
          <a:p>
            <a:r>
              <a:rPr lang="en-US" sz="2800" dirty="0"/>
              <a:t>Various Prayers for the Dead</a:t>
            </a:r>
          </a:p>
        </p:txBody>
      </p:sp>
    </p:spTree>
    <p:extLst>
      <p:ext uri="{BB962C8B-B14F-4D97-AF65-F5344CB8AC3E}">
        <p14:creationId xmlns:p14="http://schemas.microsoft.com/office/powerpoint/2010/main" val="20209506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3257006" y="307386"/>
            <a:ext cx="4284617" cy="867047"/>
          </a:xfrm>
        </p:spPr>
        <p:txBody>
          <a:bodyPr>
            <a:noAutofit/>
          </a:bodyPr>
          <a:lstStyle/>
          <a:p>
            <a:r>
              <a:rPr lang="en-US" sz="4800" dirty="0"/>
              <a:t>APPENDICES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795192" y="1810005"/>
            <a:ext cx="2773910" cy="3467389"/>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3657599" y="1393371"/>
            <a:ext cx="8360229" cy="4723719"/>
          </a:xfrm>
        </p:spPr>
        <p:txBody>
          <a:bodyPr>
            <a:normAutofit lnSpcReduction="10000"/>
          </a:bodyPr>
          <a:lstStyle/>
          <a:p>
            <a:pPr marL="571500" indent="-571500">
              <a:buAutoNum type="romanUcPeriod"/>
            </a:pPr>
            <a:r>
              <a:rPr lang="en-US" sz="2800" dirty="0"/>
              <a:t>Various Chants for the Order of Mass</a:t>
            </a:r>
          </a:p>
          <a:p>
            <a:pPr marL="571500" indent="-571500">
              <a:buAutoNum type="romanUcPeriod"/>
            </a:pPr>
            <a:r>
              <a:rPr lang="en-US" sz="2800" dirty="0"/>
              <a:t>Rite for the Blessing and Sprinkling of Water</a:t>
            </a:r>
          </a:p>
          <a:p>
            <a:pPr marL="571500" indent="-571500">
              <a:buAutoNum type="romanUcPeriod"/>
            </a:pPr>
            <a:r>
              <a:rPr lang="en-US" sz="2800" dirty="0"/>
              <a:t>Rite of Deputing a Minister to Distribute Holy Communion on a Single Occasion</a:t>
            </a:r>
          </a:p>
          <a:p>
            <a:pPr marL="571500" indent="-571500">
              <a:buAutoNum type="romanUcPeriod"/>
            </a:pPr>
            <a:r>
              <a:rPr lang="en-US" sz="2800" dirty="0"/>
              <a:t>Rite of Blessing a Chalice and a Paten within Mass</a:t>
            </a:r>
          </a:p>
          <a:p>
            <a:pPr marL="571500" indent="-571500">
              <a:buAutoNum type="romanUcPeriod"/>
            </a:pPr>
            <a:r>
              <a:rPr lang="en-US" sz="2800" dirty="0"/>
              <a:t>Examples of Formularies for the Universal Prayer</a:t>
            </a:r>
          </a:p>
          <a:p>
            <a:pPr marL="571500" indent="-571500">
              <a:buAutoNum type="romanUcPeriod"/>
            </a:pPr>
            <a:r>
              <a:rPr lang="en-US" sz="2800" dirty="0"/>
              <a:t>Sample Invocations for the Penitential Act [USA]</a:t>
            </a:r>
          </a:p>
          <a:p>
            <a:pPr marL="0" indent="0">
              <a:buNone/>
            </a:pPr>
            <a:r>
              <a:rPr lang="en-US" sz="2800" dirty="0"/>
              <a:t>Preparation for Mass</a:t>
            </a:r>
          </a:p>
          <a:p>
            <a:pPr marL="0" indent="0">
              <a:buNone/>
            </a:pPr>
            <a:r>
              <a:rPr lang="en-US" sz="2800" dirty="0"/>
              <a:t>Thanksgiving after Mass</a:t>
            </a:r>
          </a:p>
          <a:p>
            <a:endParaRPr lang="en-US" sz="2800" dirty="0"/>
          </a:p>
        </p:txBody>
      </p:sp>
    </p:spTree>
    <p:extLst>
      <p:ext uri="{BB962C8B-B14F-4D97-AF65-F5344CB8AC3E}">
        <p14:creationId xmlns:p14="http://schemas.microsoft.com/office/powerpoint/2010/main" val="2340021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E1C7-4F04-4CF7-9C3A-AFD4E9AEB643}"/>
              </a:ext>
            </a:extLst>
          </p:cNvPr>
          <p:cNvSpPr>
            <a:spLocks noGrp="1"/>
          </p:cNvSpPr>
          <p:nvPr>
            <p:ph type="title"/>
          </p:nvPr>
        </p:nvSpPr>
        <p:spPr>
          <a:xfrm>
            <a:off x="6914607" y="486303"/>
            <a:ext cx="3117668" cy="867047"/>
          </a:xfrm>
        </p:spPr>
        <p:txBody>
          <a:bodyPr>
            <a:noAutofit/>
          </a:bodyPr>
          <a:lstStyle/>
          <a:p>
            <a:r>
              <a:rPr lang="en-US" sz="4800" dirty="0"/>
              <a:t>INDEXES</a:t>
            </a:r>
          </a:p>
        </p:txBody>
      </p:sp>
      <p:sp>
        <p:nvSpPr>
          <p:cNvPr id="15" name="Rectangle 10">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74A8A2EE-633F-446A-AB4C-ACD4084448C0}"/>
              </a:ext>
            </a:extLst>
          </p:cNvPr>
          <p:cNvPicPr>
            <a:picLocks noChangeAspect="1"/>
          </p:cNvPicPr>
          <p:nvPr/>
        </p:nvPicPr>
        <p:blipFill>
          <a:blip r:embed="rId2"/>
          <a:stretch>
            <a:fillRect/>
          </a:stretch>
        </p:blipFill>
        <p:spPr>
          <a:xfrm>
            <a:off x="1532216" y="713764"/>
            <a:ext cx="4113574" cy="5141968"/>
          </a:xfrm>
          <a:prstGeom prst="rect">
            <a:avLst/>
          </a:prstGeom>
        </p:spPr>
      </p:pic>
      <p:sp>
        <p:nvSpPr>
          <p:cNvPr id="16" name="Content Placeholder 7">
            <a:extLst>
              <a:ext uri="{FF2B5EF4-FFF2-40B4-BE49-F238E27FC236}">
                <a16:creationId xmlns:a16="http://schemas.microsoft.com/office/drawing/2014/main" id="{D3B4B69E-8F05-42FE-B502-E82507442929}"/>
              </a:ext>
            </a:extLst>
          </p:cNvPr>
          <p:cNvSpPr>
            <a:spLocks noGrp="1"/>
          </p:cNvSpPr>
          <p:nvPr>
            <p:ph idx="1"/>
          </p:nvPr>
        </p:nvSpPr>
        <p:spPr>
          <a:xfrm>
            <a:off x="6546211" y="2029777"/>
            <a:ext cx="5064949" cy="2798445"/>
          </a:xfrm>
        </p:spPr>
        <p:txBody>
          <a:bodyPr>
            <a:normAutofit/>
          </a:bodyPr>
          <a:lstStyle/>
          <a:p>
            <a:r>
              <a:rPr lang="en-US" sz="4400" dirty="0"/>
              <a:t>Alphabetical Index of Celebrations</a:t>
            </a:r>
          </a:p>
          <a:p>
            <a:r>
              <a:rPr lang="en-US" sz="4400" dirty="0"/>
              <a:t>Index of Prefaces</a:t>
            </a:r>
          </a:p>
        </p:txBody>
      </p:sp>
    </p:spTree>
    <p:extLst>
      <p:ext uri="{BB962C8B-B14F-4D97-AF65-F5344CB8AC3E}">
        <p14:creationId xmlns:p14="http://schemas.microsoft.com/office/powerpoint/2010/main" val="24801383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50E14-02AD-4D98-B98F-34B75865B37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A17E373-D6C7-4210-9406-2A1F9667BF7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09812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0FBE7-4581-4C5A-BA19-97B6C28CCF7F}"/>
              </a:ext>
            </a:extLst>
          </p:cNvPr>
          <p:cNvSpPr>
            <a:spLocks noGrp="1"/>
          </p:cNvSpPr>
          <p:nvPr>
            <p:ph type="title"/>
          </p:nvPr>
        </p:nvSpPr>
        <p:spPr>
          <a:xfrm>
            <a:off x="1371600" y="685799"/>
            <a:ext cx="9601200" cy="2005149"/>
          </a:xfrm>
        </p:spPr>
        <p:txBody>
          <a:bodyPr>
            <a:normAutofit/>
          </a:bodyPr>
          <a:lstStyle/>
          <a:p>
            <a:r>
              <a:rPr lang="en-US" dirty="0"/>
              <a:t>Through his mystical body, Christ draws each of us to himself, transforming us to become a part of himself. </a:t>
            </a:r>
          </a:p>
        </p:txBody>
      </p:sp>
      <p:sp>
        <p:nvSpPr>
          <p:cNvPr id="4" name="Title 1">
            <a:extLst>
              <a:ext uri="{FF2B5EF4-FFF2-40B4-BE49-F238E27FC236}">
                <a16:creationId xmlns:a16="http://schemas.microsoft.com/office/drawing/2014/main" id="{6E0D3169-D96E-42DB-969D-88E24945A432}"/>
              </a:ext>
            </a:extLst>
          </p:cNvPr>
          <p:cNvSpPr txBox="1">
            <a:spLocks/>
          </p:cNvSpPr>
          <p:nvPr/>
        </p:nvSpPr>
        <p:spPr>
          <a:xfrm>
            <a:off x="1445623" y="3030583"/>
            <a:ext cx="9601200" cy="3300548"/>
          </a:xfrm>
          <a:prstGeom prst="rect">
            <a:avLst/>
          </a:prstGeom>
        </p:spPr>
        <p:txBody>
          <a:bodyPr vert="horz" lIns="91440" tIns="45720" rIns="91440" bIns="45720" rtlCol="0" anchor="t">
            <a:normAutofit fontScale="77500" lnSpcReduction="200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algn="ctr">
              <a:lnSpc>
                <a:spcPct val="120000"/>
              </a:lnSpc>
            </a:pPr>
            <a:r>
              <a:rPr lang="en-US" dirty="0">
                <a:solidFill>
                  <a:srgbClr val="333333"/>
                </a:solidFill>
                <a:latin typeface="Arial" panose="020B0604020202020204" pitchFamily="34" charset="0"/>
              </a:rPr>
              <a:t>To be centered on Christ at the eucharist, then, is not merely to join ourselves with his actions; not only to participate in his self-offering and self-sharing, but indeed it is to become one with Christ, and by extension, with each other.</a:t>
            </a:r>
            <a:r>
              <a:rPr lang="en-US" dirty="0"/>
              <a:t> </a:t>
            </a:r>
          </a:p>
        </p:txBody>
      </p:sp>
    </p:spTree>
    <p:extLst>
      <p:ext uri="{BB962C8B-B14F-4D97-AF65-F5344CB8AC3E}">
        <p14:creationId xmlns:p14="http://schemas.microsoft.com/office/powerpoint/2010/main" val="830944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1997B-86F2-4BE6-9C8D-008E918CAFEC}"/>
              </a:ext>
            </a:extLst>
          </p:cNvPr>
          <p:cNvSpPr>
            <a:spLocks noGrp="1"/>
          </p:cNvSpPr>
          <p:nvPr>
            <p:ph type="title"/>
          </p:nvPr>
        </p:nvSpPr>
        <p:spPr>
          <a:xfrm>
            <a:off x="1371600" y="685799"/>
            <a:ext cx="10480766" cy="5758544"/>
          </a:xfrm>
        </p:spPr>
        <p:txBody>
          <a:bodyPr>
            <a:normAutofit fontScale="90000"/>
          </a:bodyPr>
          <a:lstStyle/>
          <a:p>
            <a:r>
              <a:rPr lang="en-US" i="1" dirty="0"/>
              <a:t>Three</a:t>
            </a:r>
            <a:r>
              <a:rPr lang="en-US" dirty="0"/>
              <a:t> </a:t>
            </a:r>
            <a:r>
              <a:rPr lang="en-US" i="1" dirty="0"/>
              <a:t>themes</a:t>
            </a:r>
            <a:r>
              <a:rPr lang="en-US" dirty="0"/>
              <a:t> are found throughout </a:t>
            </a:r>
            <a:br>
              <a:rPr lang="en-US" dirty="0"/>
            </a:br>
            <a:r>
              <a:rPr lang="en-US" dirty="0"/>
              <a:t>the General Instruction of the Roman Missal.</a:t>
            </a:r>
            <a:br>
              <a:rPr lang="en-US" dirty="0"/>
            </a:br>
            <a:br>
              <a:rPr lang="en-US" dirty="0"/>
            </a:br>
            <a:r>
              <a:rPr lang="en-US" dirty="0"/>
              <a:t> - Our actions at Mass are centered on Christ</a:t>
            </a:r>
            <a:br>
              <a:rPr lang="en-US" dirty="0"/>
            </a:br>
            <a:br>
              <a:rPr lang="en-US" dirty="0"/>
            </a:br>
            <a:r>
              <a:rPr lang="en-US" dirty="0"/>
              <a:t> - We become his living body</a:t>
            </a:r>
            <a:br>
              <a:rPr lang="en-US" dirty="0"/>
            </a:br>
            <a:br>
              <a:rPr lang="en-US" dirty="0"/>
            </a:br>
            <a:r>
              <a:rPr lang="en-US" dirty="0"/>
              <a:t> - The Eucharist is a banquet with the Trinity </a:t>
            </a:r>
            <a:br>
              <a:rPr lang="en-US" dirty="0"/>
            </a:br>
            <a:br>
              <a:rPr lang="en-US" dirty="0"/>
            </a:br>
            <a:endParaRPr lang="en-US" dirty="0"/>
          </a:p>
        </p:txBody>
      </p:sp>
    </p:spTree>
    <p:extLst>
      <p:ext uri="{BB962C8B-B14F-4D97-AF65-F5344CB8AC3E}">
        <p14:creationId xmlns:p14="http://schemas.microsoft.com/office/powerpoint/2010/main" val="1182116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A9FA8-98CC-4956-BE93-86C5A907EA98}"/>
              </a:ext>
            </a:extLst>
          </p:cNvPr>
          <p:cNvSpPr>
            <a:spLocks noGrp="1"/>
          </p:cNvSpPr>
          <p:nvPr>
            <p:ph type="title"/>
          </p:nvPr>
        </p:nvSpPr>
        <p:spPr>
          <a:xfrm>
            <a:off x="1371600" y="685799"/>
            <a:ext cx="9601200" cy="5741127"/>
          </a:xfrm>
        </p:spPr>
        <p:txBody>
          <a:bodyPr>
            <a:normAutofit/>
          </a:bodyPr>
          <a:lstStyle/>
          <a:p>
            <a:pPr>
              <a:lnSpc>
                <a:spcPct val="150000"/>
              </a:lnSpc>
            </a:pPr>
            <a:r>
              <a:rPr lang="en-US" i="1" dirty="0">
                <a:solidFill>
                  <a:srgbClr val="333333"/>
                </a:solidFill>
                <a:latin typeface="arial" panose="020B0604020202020204" pitchFamily="34" charset="0"/>
              </a:rPr>
              <a:t>The celebration of the Eucharist, like the entire liturgy, involves the use of outward signs that foster, strengthen, and express faith. General Instruction on the Roman Missal (GIRM 5).</a:t>
            </a:r>
            <a:endParaRPr lang="en-US" dirty="0"/>
          </a:p>
        </p:txBody>
      </p:sp>
    </p:spTree>
    <p:extLst>
      <p:ext uri="{BB962C8B-B14F-4D97-AF65-F5344CB8AC3E}">
        <p14:creationId xmlns:p14="http://schemas.microsoft.com/office/powerpoint/2010/main" val="3951099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0904C-1AC3-4482-90A5-25F7927919FA}"/>
              </a:ext>
            </a:extLst>
          </p:cNvPr>
          <p:cNvSpPr>
            <a:spLocks noGrp="1"/>
          </p:cNvSpPr>
          <p:nvPr>
            <p:ph type="title"/>
          </p:nvPr>
        </p:nvSpPr>
        <p:spPr>
          <a:xfrm>
            <a:off x="862149" y="685800"/>
            <a:ext cx="11164388" cy="925286"/>
          </a:xfrm>
        </p:spPr>
        <p:txBody>
          <a:bodyPr/>
          <a:lstStyle/>
          <a:p>
            <a:r>
              <a:rPr lang="en-US" i="1" dirty="0">
                <a:solidFill>
                  <a:srgbClr val="333333"/>
                </a:solidFill>
                <a:latin typeface="arial" panose="020B0604020202020204" pitchFamily="34" charset="0"/>
              </a:rPr>
              <a:t>Christ assists his Church through her liturgy.</a:t>
            </a:r>
            <a:endParaRPr lang="en-US" dirty="0"/>
          </a:p>
        </p:txBody>
      </p:sp>
      <p:sp>
        <p:nvSpPr>
          <p:cNvPr id="3" name="Content Placeholder 2">
            <a:extLst>
              <a:ext uri="{FF2B5EF4-FFF2-40B4-BE49-F238E27FC236}">
                <a16:creationId xmlns:a16="http://schemas.microsoft.com/office/drawing/2014/main" id="{1E8DF445-73F5-49D9-A6BA-ECCC8A9EED1A}"/>
              </a:ext>
            </a:extLst>
          </p:cNvPr>
          <p:cNvSpPr>
            <a:spLocks noGrp="1"/>
          </p:cNvSpPr>
          <p:nvPr>
            <p:ph idx="1"/>
          </p:nvPr>
        </p:nvSpPr>
        <p:spPr>
          <a:xfrm>
            <a:off x="1371599" y="1733007"/>
            <a:ext cx="10437223" cy="4772296"/>
          </a:xfrm>
        </p:spPr>
        <p:txBody>
          <a:bodyPr>
            <a:normAutofit/>
          </a:bodyPr>
          <a:lstStyle/>
          <a:p>
            <a:pPr>
              <a:buFont typeface="+mj-lt"/>
              <a:buAutoNum type="alphaLcPeriod"/>
            </a:pPr>
            <a:r>
              <a:rPr lang="en-US" sz="2400" dirty="0">
                <a:solidFill>
                  <a:srgbClr val="333333"/>
                </a:solidFill>
                <a:latin typeface="Arial" panose="020B0604020202020204" pitchFamily="34" charset="0"/>
              </a:rPr>
              <a:t>Before his presence in the Eucharist, Christ is first of all present in the person of the minister.</a:t>
            </a:r>
            <a:br>
              <a:rPr lang="en-US" sz="2400" dirty="0">
                <a:solidFill>
                  <a:srgbClr val="333333"/>
                </a:solidFill>
                <a:latin typeface="Arial" panose="020B0604020202020204" pitchFamily="34" charset="0"/>
              </a:rPr>
            </a:br>
            <a:endParaRPr lang="en-US" sz="2400" dirty="0">
              <a:solidFill>
                <a:srgbClr val="333333"/>
              </a:solidFill>
              <a:latin typeface="Arial" panose="020B0604020202020204" pitchFamily="34" charset="0"/>
            </a:endParaRPr>
          </a:p>
          <a:p>
            <a:pPr>
              <a:buFont typeface="+mj-lt"/>
              <a:buAutoNum type="alphaLcPeriod"/>
            </a:pPr>
            <a:r>
              <a:rPr lang="en-US" sz="2400" dirty="0">
                <a:solidFill>
                  <a:srgbClr val="333333"/>
                </a:solidFill>
                <a:latin typeface="Arial" panose="020B0604020202020204" pitchFamily="34" charset="0"/>
              </a:rPr>
              <a:t>The sacraments are acts of Christ.</a:t>
            </a:r>
            <a:br>
              <a:rPr lang="en-US" sz="2400" dirty="0">
                <a:solidFill>
                  <a:srgbClr val="333333"/>
                </a:solidFill>
                <a:latin typeface="Arial" panose="020B0604020202020204" pitchFamily="34" charset="0"/>
              </a:rPr>
            </a:br>
            <a:endParaRPr lang="en-US" sz="2400" dirty="0">
              <a:solidFill>
                <a:srgbClr val="333333"/>
              </a:solidFill>
              <a:latin typeface="Arial" panose="020B0604020202020204" pitchFamily="34" charset="0"/>
            </a:endParaRPr>
          </a:p>
          <a:p>
            <a:pPr>
              <a:buFont typeface="+mj-lt"/>
              <a:buAutoNum type="alphaLcPeriod"/>
            </a:pPr>
            <a:r>
              <a:rPr lang="en-US" sz="2400" dirty="0">
                <a:solidFill>
                  <a:srgbClr val="333333"/>
                </a:solidFill>
                <a:latin typeface="Arial" panose="020B0604020202020204" pitchFamily="34" charset="0"/>
              </a:rPr>
              <a:t>There is a real, active, personal presence of Christ in the proclamation of the Word of God: It is Christ himself who is speaking.</a:t>
            </a:r>
            <a:br>
              <a:rPr lang="en-US" sz="2400" dirty="0">
                <a:solidFill>
                  <a:srgbClr val="333333"/>
                </a:solidFill>
                <a:latin typeface="Arial" panose="020B0604020202020204" pitchFamily="34" charset="0"/>
              </a:rPr>
            </a:br>
            <a:endParaRPr lang="en-US" sz="2400" dirty="0">
              <a:solidFill>
                <a:srgbClr val="333333"/>
              </a:solidFill>
              <a:latin typeface="Arial" panose="020B0604020202020204" pitchFamily="34" charset="0"/>
            </a:endParaRPr>
          </a:p>
          <a:p>
            <a:pPr>
              <a:buFont typeface="+mj-lt"/>
              <a:buAutoNum type="alphaLcPeriod"/>
            </a:pPr>
            <a:r>
              <a:rPr lang="en-US" sz="2400" dirty="0">
                <a:solidFill>
                  <a:srgbClr val="333333"/>
                </a:solidFill>
                <a:latin typeface="Arial" panose="020B0604020202020204" pitchFamily="34" charset="0"/>
              </a:rPr>
              <a:t>The citation of Mt 18:20 proclaims the presence of Christ in the Christian Assembly, in the Community at prayer. It should be well understood also that it is Christ who always acts first, and “who associated the Church with himself”.</a:t>
            </a:r>
          </a:p>
        </p:txBody>
      </p:sp>
    </p:spTree>
    <p:extLst>
      <p:ext uri="{BB962C8B-B14F-4D97-AF65-F5344CB8AC3E}">
        <p14:creationId xmlns:p14="http://schemas.microsoft.com/office/powerpoint/2010/main" val="1095257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C6F80-E8E7-465F-826C-A1136208F399}"/>
              </a:ext>
            </a:extLst>
          </p:cNvPr>
          <p:cNvSpPr>
            <a:spLocks noGrp="1"/>
          </p:cNvSpPr>
          <p:nvPr>
            <p:ph type="title"/>
          </p:nvPr>
        </p:nvSpPr>
        <p:spPr>
          <a:xfrm>
            <a:off x="888274" y="413658"/>
            <a:ext cx="10084526" cy="1136468"/>
          </a:xfrm>
        </p:spPr>
        <p:txBody>
          <a:bodyPr>
            <a:normAutofit fontScale="90000"/>
          </a:bodyPr>
          <a:lstStyle/>
          <a:p>
            <a:r>
              <a:rPr lang="en-US" sz="6000" b="1" dirty="0">
                <a:solidFill>
                  <a:srgbClr val="333333"/>
                </a:solidFill>
                <a:latin typeface="arial" panose="020B0604020202020204" pitchFamily="34" charset="0"/>
              </a:rPr>
              <a:t>Roles enfleshed in the GIRM</a:t>
            </a:r>
            <a:endParaRPr lang="en-US" sz="6000" dirty="0"/>
          </a:p>
        </p:txBody>
      </p:sp>
      <p:sp>
        <p:nvSpPr>
          <p:cNvPr id="3" name="Content Placeholder 2">
            <a:extLst>
              <a:ext uri="{FF2B5EF4-FFF2-40B4-BE49-F238E27FC236}">
                <a16:creationId xmlns:a16="http://schemas.microsoft.com/office/drawing/2014/main" id="{ACC78A4C-B644-4CD6-8C8A-03153072FCBF}"/>
              </a:ext>
            </a:extLst>
          </p:cNvPr>
          <p:cNvSpPr>
            <a:spLocks noGrp="1"/>
          </p:cNvSpPr>
          <p:nvPr>
            <p:ph idx="1"/>
          </p:nvPr>
        </p:nvSpPr>
        <p:spPr>
          <a:xfrm>
            <a:off x="1206138" y="1638299"/>
            <a:ext cx="9601200" cy="4806043"/>
          </a:xfrm>
        </p:spPr>
        <p:txBody>
          <a:bodyPr>
            <a:normAutofit/>
          </a:bodyPr>
          <a:lstStyle/>
          <a:p>
            <a:r>
              <a:rPr lang="en-US" sz="4800" dirty="0"/>
              <a:t>The Bishop</a:t>
            </a:r>
          </a:p>
          <a:p>
            <a:pPr lvl="1"/>
            <a:r>
              <a:rPr lang="en-US" sz="4400" i="0" dirty="0">
                <a:solidFill>
                  <a:srgbClr val="333333"/>
                </a:solidFill>
                <a:latin typeface="Arial" panose="020B0604020202020204" pitchFamily="34" charset="0"/>
              </a:rPr>
              <a:t>the chief steward of the mysteries of God in the particular church entrusted to his care; he is the moderator, promoter and guardian of its entire liturgical life.</a:t>
            </a:r>
          </a:p>
        </p:txBody>
      </p:sp>
    </p:spTree>
    <p:extLst>
      <p:ext uri="{BB962C8B-B14F-4D97-AF65-F5344CB8AC3E}">
        <p14:creationId xmlns:p14="http://schemas.microsoft.com/office/powerpoint/2010/main" val="1662513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C6F80-E8E7-465F-826C-A1136208F399}"/>
              </a:ext>
            </a:extLst>
          </p:cNvPr>
          <p:cNvSpPr>
            <a:spLocks noGrp="1"/>
          </p:cNvSpPr>
          <p:nvPr>
            <p:ph type="title"/>
          </p:nvPr>
        </p:nvSpPr>
        <p:spPr>
          <a:xfrm>
            <a:off x="1371600" y="685800"/>
            <a:ext cx="9601200" cy="864326"/>
          </a:xfrm>
        </p:spPr>
        <p:txBody>
          <a:bodyPr>
            <a:normAutofit/>
          </a:bodyPr>
          <a:lstStyle/>
          <a:p>
            <a:r>
              <a:rPr lang="en-US" sz="5400" b="1" dirty="0">
                <a:solidFill>
                  <a:srgbClr val="333333"/>
                </a:solidFill>
                <a:latin typeface="arial" panose="020B0604020202020204" pitchFamily="34" charset="0"/>
              </a:rPr>
              <a:t>Roles enfleshed in the GIRM</a:t>
            </a:r>
            <a:endParaRPr lang="en-US" sz="5400" dirty="0"/>
          </a:p>
        </p:txBody>
      </p:sp>
      <p:sp>
        <p:nvSpPr>
          <p:cNvPr id="3" name="Content Placeholder 2">
            <a:extLst>
              <a:ext uri="{FF2B5EF4-FFF2-40B4-BE49-F238E27FC236}">
                <a16:creationId xmlns:a16="http://schemas.microsoft.com/office/drawing/2014/main" id="{ACC78A4C-B644-4CD6-8C8A-03153072FCBF}"/>
              </a:ext>
            </a:extLst>
          </p:cNvPr>
          <p:cNvSpPr>
            <a:spLocks noGrp="1"/>
          </p:cNvSpPr>
          <p:nvPr>
            <p:ph idx="1"/>
          </p:nvPr>
        </p:nvSpPr>
        <p:spPr>
          <a:xfrm>
            <a:off x="1206137" y="1638299"/>
            <a:ext cx="9932125" cy="4806043"/>
          </a:xfrm>
        </p:spPr>
        <p:txBody>
          <a:bodyPr>
            <a:normAutofit fontScale="92500" lnSpcReduction="10000"/>
          </a:bodyPr>
          <a:lstStyle/>
          <a:p>
            <a:r>
              <a:rPr lang="en-US" sz="5200" dirty="0"/>
              <a:t>The Bishop</a:t>
            </a:r>
          </a:p>
          <a:p>
            <a:pPr lvl="1"/>
            <a:r>
              <a:rPr lang="en-US" sz="4800" i="0" dirty="0">
                <a:solidFill>
                  <a:srgbClr val="333333"/>
                </a:solidFill>
                <a:latin typeface="Arial" panose="020B0604020202020204" pitchFamily="34" charset="0"/>
              </a:rPr>
              <a:t>holds a special responsibility to assure that all present “grasp interiorly a genuine sense of the liturgical texts and rites, and thereby are led to an active and fruitful celebration of the Eucharist.” </a:t>
            </a:r>
            <a:endParaRPr lang="en-US" sz="4800" dirty="0"/>
          </a:p>
        </p:txBody>
      </p:sp>
    </p:spTree>
    <p:extLst>
      <p:ext uri="{BB962C8B-B14F-4D97-AF65-F5344CB8AC3E}">
        <p14:creationId xmlns:p14="http://schemas.microsoft.com/office/powerpoint/2010/main" val="416260867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155</TotalTime>
  <Words>1552</Words>
  <Application>Microsoft Office PowerPoint</Application>
  <PresentationFormat>Widescreen</PresentationFormat>
  <Paragraphs>165</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Arial</vt:lpstr>
      <vt:lpstr>Franklin Gothic Book</vt:lpstr>
      <vt:lpstr>Crop</vt:lpstr>
      <vt:lpstr>Wi-fi info  User- church Password- Mass2020 </vt:lpstr>
      <vt:lpstr>Understanding and navigating the roman missal</vt:lpstr>
      <vt:lpstr>Sacrosanctum Concilium  Four theological premises</vt:lpstr>
      <vt:lpstr>Through his mystical body, Christ draws each of us to himself, transforming us to become a part of himself. </vt:lpstr>
      <vt:lpstr>Three themes are found throughout  the General Instruction of the Roman Missal.   - Our actions at Mass are centered on Christ   - We become his living body   - The Eucharist is a banquet with the Trinity   </vt:lpstr>
      <vt:lpstr>The celebration of the Eucharist, like the entire liturgy, involves the use of outward signs that foster, strengthen, and express faith. General Instruction on the Roman Missal (GIRM 5).</vt:lpstr>
      <vt:lpstr>Christ assists his Church through her liturgy.</vt:lpstr>
      <vt:lpstr>Roles enfleshed in the GIRM</vt:lpstr>
      <vt:lpstr>Roles enfleshed in the GIRM</vt:lpstr>
      <vt:lpstr>Roles enfleshed in the GIRM</vt:lpstr>
      <vt:lpstr>Roles enfleshed in the GIRM</vt:lpstr>
      <vt:lpstr>Roles enfleshed in the GIRM</vt:lpstr>
      <vt:lpstr>Roles enfleshed in the GIRM</vt:lpstr>
      <vt:lpstr>Roles enfleshed in the GIRM</vt:lpstr>
      <vt:lpstr>Roles enfleshed in the GIRM</vt:lpstr>
      <vt:lpstr>Roles enfleshed in the GIRM</vt:lpstr>
      <vt:lpstr>The whole People of God desire that what is true and beautiful should find an important place in liturgical worship, there is still a need for what is sometimes poetically described as the “splendor of worship”.  </vt:lpstr>
      <vt:lpstr>There is still a place in worship for evoking in the individual a sense of wonderment which is one of the first steps on the road towards contemplative prayer.   Many, especially young people want to learn of the Church’s tradition of contemplative prayer, a prayer nourished by the Liturgy.</vt:lpstr>
      <vt:lpstr>The General Instruction of the Roman Missal is part of the ongoing task  of liturgical renewal in continuity with the teaching of the Second Vatican Council,  the subsequent teaching of the Church and the directives of the  Conference of Catholic Bishops of the United States of America.  </vt:lpstr>
      <vt:lpstr> It contributes to “building up the Body of Christ” and assist every individual “to grow to full maturity, into the fulness of the stature of Christ” on the threshold of the new millennium.</vt:lpstr>
      <vt:lpstr>Roman Missal</vt:lpstr>
      <vt:lpstr>PROPER OF TIME</vt:lpstr>
      <vt:lpstr>ORDER OF MASS</vt:lpstr>
      <vt:lpstr>PROPER OF SAINTS</vt:lpstr>
      <vt:lpstr>COMMONS</vt:lpstr>
      <vt:lpstr>RITUAL MASSES</vt:lpstr>
      <vt:lpstr>MASSES and PRAYERS FOR VARIOUS NEEDS AND OCCASIONS</vt:lpstr>
      <vt:lpstr>VOTIVE MASSES</vt:lpstr>
      <vt:lpstr>VOTIVE MASSES</vt:lpstr>
      <vt:lpstr>MASSES for the DEAD</vt:lpstr>
      <vt:lpstr>APPENDICES</vt:lpstr>
      <vt:lpstr>INDEXES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navigating the roman missal</dc:title>
  <dc:creator>Kevin Bagley</dc:creator>
  <cp:lastModifiedBy>Kevin Bagley</cp:lastModifiedBy>
  <cp:revision>9</cp:revision>
  <dcterms:created xsi:type="dcterms:W3CDTF">2020-07-10T17:32:30Z</dcterms:created>
  <dcterms:modified xsi:type="dcterms:W3CDTF">2020-07-10T20:08:10Z</dcterms:modified>
</cp:coreProperties>
</file>